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Lst>
  <p:notesMasterIdLst>
    <p:notesMasterId r:id="rId30"/>
  </p:notesMasterIdLst>
  <p:handoutMasterIdLst>
    <p:handoutMasterId r:id="rId31"/>
  </p:handoutMasterIdLst>
  <p:sldIdLst>
    <p:sldId id="289" r:id="rId5"/>
    <p:sldId id="286" r:id="rId6"/>
    <p:sldId id="271" r:id="rId7"/>
    <p:sldId id="292" r:id="rId8"/>
    <p:sldId id="293" r:id="rId9"/>
    <p:sldId id="305" r:id="rId10"/>
    <p:sldId id="306" r:id="rId11"/>
    <p:sldId id="294" r:id="rId12"/>
    <p:sldId id="300" r:id="rId13"/>
    <p:sldId id="303" r:id="rId14"/>
    <p:sldId id="301" r:id="rId15"/>
    <p:sldId id="295" r:id="rId16"/>
    <p:sldId id="296" r:id="rId17"/>
    <p:sldId id="297" r:id="rId18"/>
    <p:sldId id="302" r:id="rId19"/>
    <p:sldId id="270" r:id="rId20"/>
    <p:sldId id="298" r:id="rId21"/>
    <p:sldId id="299" r:id="rId22"/>
    <p:sldId id="304" r:id="rId23"/>
    <p:sldId id="291" r:id="rId24"/>
    <p:sldId id="273" r:id="rId25"/>
    <p:sldId id="290" r:id="rId26"/>
    <p:sldId id="268" r:id="rId27"/>
    <p:sldId id="287" r:id="rId28"/>
    <p:sldId id="288"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2BFB863-E632-4A65-92AB-5194384233A6}">
          <p14:sldIdLst>
            <p14:sldId id="289"/>
            <p14:sldId id="286"/>
            <p14:sldId id="271"/>
            <p14:sldId id="292"/>
            <p14:sldId id="293"/>
            <p14:sldId id="305"/>
            <p14:sldId id="306"/>
            <p14:sldId id="294"/>
            <p14:sldId id="300"/>
            <p14:sldId id="303"/>
            <p14:sldId id="301"/>
            <p14:sldId id="295"/>
            <p14:sldId id="296"/>
            <p14:sldId id="297"/>
            <p14:sldId id="302"/>
            <p14:sldId id="270"/>
          </p14:sldIdLst>
        </p14:section>
        <p14:section name="Appendix" id="{CA134E7C-176B-4EF8-8356-D8AE27992024}">
          <p14:sldIdLst>
            <p14:sldId id="298"/>
            <p14:sldId id="299"/>
            <p14:sldId id="304"/>
            <p14:sldId id="291"/>
            <p14:sldId id="273"/>
            <p14:sldId id="290"/>
            <p14:sldId id="268"/>
            <p14:sldId id="287"/>
            <p14:sldId id="288"/>
          </p14:sldIdLst>
        </p14:section>
      </p14:sectionLst>
    </p:ext>
    <p:ext uri="{EFAFB233-063F-42B5-8137-9DF3F51BA10A}">
      <p15:sldGuideLst xmlns:p15="http://schemas.microsoft.com/office/powerpoint/2012/main">
        <p15:guide id="2" pos="3840" userDrawn="1">
          <p15:clr>
            <a:srgbClr val="A4A3A4"/>
          </p15:clr>
        </p15:guide>
        <p15:guide id="13" orient="horz" pos="216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5"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92E"/>
    <a:srgbClr val="0090A2"/>
    <a:srgbClr val="404040"/>
  </p:clrMru>
  <p:extLst>
    <p:ext uri="{E76CE94A-603C-4142-B9EB-6D1370010A27}">
      <p14:discardImageEditData xmlns:p14="http://schemas.microsoft.com/office/powerpoint/2010/main" val="1"/>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14" autoAdjust="0"/>
    <p:restoredTop sz="94305" autoAdjust="0"/>
  </p:normalViewPr>
  <p:slideViewPr>
    <p:cSldViewPr snapToGrid="0">
      <p:cViewPr varScale="1">
        <p:scale>
          <a:sx n="151" d="100"/>
          <a:sy n="151" d="100"/>
        </p:scale>
        <p:origin x="624" y="138"/>
      </p:cViewPr>
      <p:guideLst>
        <p:guide pos="3840"/>
        <p:guide orient="horz" pos="2160"/>
      </p:guideLst>
    </p:cSldViewPr>
  </p:slideViewPr>
  <p:notesTextViewPr>
    <p:cViewPr>
      <p:scale>
        <a:sx n="1" d="1"/>
        <a:sy n="1" d="1"/>
      </p:scale>
      <p:origin x="0" y="0"/>
    </p:cViewPr>
  </p:notesTextViewPr>
  <p:notesViewPr>
    <p:cSldViewPr snapToGrid="0">
      <p:cViewPr varScale="1">
        <p:scale>
          <a:sx n="68" d="100"/>
          <a:sy n="68" d="100"/>
        </p:scale>
        <p:origin x="3288" y="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commentAuthors" Target="commen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 Id="rId35" Type="http://schemas.openxmlformats.org/officeDocument/2006/relationships/theme" Target="theme/theme1.xml"/><Relationship Id="rId8" Type="http://schemas.openxmlformats.org/officeDocument/2006/relationships/slide" Target="slides/slide4.xml"/></Relationships>
</file>

<file path=ppt/charts/_rels/chart1.xml.rels><?xml version="1.0" encoding="UTF-8" standalone="yes"?>
<Relationships xmlns="http://schemas.openxmlformats.org/package/2006/relationships"><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2" Type="http://schemas.microsoft.com/office/2011/relationships/chartColorStyle" Target="colors7.xml"/><Relationship Id="rId1" Type="http://schemas.microsoft.com/office/2011/relationships/chartStyle" Target="style7.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a:noFill/>
            </a:ln>
          </c:spPr>
          <c:dPt>
            <c:idx val="0"/>
            <c:bubble3D val="0"/>
            <c:spPr>
              <a:solidFill>
                <a:schemeClr val="accent3"/>
              </a:solidFill>
              <a:ln w="19050">
                <a:noFill/>
              </a:ln>
              <a:effectLst/>
            </c:spPr>
            <c:extLst>
              <c:ext xmlns:c16="http://schemas.microsoft.com/office/drawing/2014/chart" uri="{C3380CC4-5D6E-409C-BE32-E72D297353CC}">
                <c16:uniqueId val="{00000001-38C1-46BF-8440-AEFD0DA39D91}"/>
              </c:ext>
            </c:extLst>
          </c:dPt>
          <c:dPt>
            <c:idx val="1"/>
            <c:bubble3D val="0"/>
            <c:spPr>
              <a:solidFill>
                <a:schemeClr val="bg2"/>
              </a:solidFill>
              <a:ln w="19050">
                <a:noFill/>
              </a:ln>
              <a:effectLst/>
            </c:spPr>
            <c:extLst>
              <c:ext xmlns:c16="http://schemas.microsoft.com/office/drawing/2014/chart" uri="{C3380CC4-5D6E-409C-BE32-E72D297353CC}">
                <c16:uniqueId val="{00000002-38C1-46BF-8440-AEFD0DA39D91}"/>
              </c:ext>
            </c:extLst>
          </c:dPt>
          <c:cat>
            <c:strRef>
              <c:f>Sheet1!$A$2:$A$3</c:f>
              <c:strCache>
                <c:ptCount val="2"/>
                <c:pt idx="0">
                  <c:v>1st Qtr</c:v>
                </c:pt>
                <c:pt idx="1">
                  <c:v>2nd Qtr</c:v>
                </c:pt>
              </c:strCache>
            </c:strRef>
          </c:cat>
          <c:val>
            <c:numRef>
              <c:f>Sheet1!$B$2:$B$3</c:f>
              <c:numCache>
                <c:formatCode>General</c:formatCode>
                <c:ptCount val="2"/>
                <c:pt idx="0">
                  <c:v>47</c:v>
                </c:pt>
                <c:pt idx="1">
                  <c:v>53</c:v>
                </c:pt>
              </c:numCache>
            </c:numRef>
          </c:val>
          <c:extLst>
            <c:ext xmlns:c16="http://schemas.microsoft.com/office/drawing/2014/chart" uri="{C3380CC4-5D6E-409C-BE32-E72D297353CC}">
              <c16:uniqueId val="{00000000-38C1-46BF-8440-AEFD0DA39D91}"/>
            </c:ext>
          </c:extLst>
        </c:ser>
        <c:dLbls>
          <c:showLegendKey val="0"/>
          <c:showVal val="0"/>
          <c:showCatName val="0"/>
          <c:showSerName val="0"/>
          <c:showPercent val="0"/>
          <c:showBubbleSize val="0"/>
          <c:showLeaderLines val="1"/>
        </c:dLbls>
        <c:firstSliceAng val="0"/>
        <c:holeSize val="67"/>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solidFill>
              <a:schemeClr val="accent2"/>
            </a:solidFill>
          </c:spPr>
          <c:dPt>
            <c:idx val="0"/>
            <c:bubble3D val="0"/>
            <c:spPr>
              <a:solidFill>
                <a:schemeClr val="accent3"/>
              </a:solidFill>
              <a:ln w="19050">
                <a:noFill/>
              </a:ln>
              <a:effectLst/>
            </c:spPr>
            <c:extLst>
              <c:ext xmlns:c16="http://schemas.microsoft.com/office/drawing/2014/chart" uri="{C3380CC4-5D6E-409C-BE32-E72D297353CC}">
                <c16:uniqueId val="{00000001-364E-4D58-81DC-2B1385B5A2BF}"/>
              </c:ext>
            </c:extLst>
          </c:dPt>
          <c:dPt>
            <c:idx val="1"/>
            <c:bubble3D val="0"/>
            <c:spPr>
              <a:solidFill>
                <a:schemeClr val="bg2"/>
              </a:solidFill>
              <a:ln w="19050">
                <a:noFill/>
              </a:ln>
              <a:effectLst/>
            </c:spPr>
            <c:extLst>
              <c:ext xmlns:c16="http://schemas.microsoft.com/office/drawing/2014/chart" uri="{C3380CC4-5D6E-409C-BE32-E72D297353CC}">
                <c16:uniqueId val="{00000003-364E-4D58-81DC-2B1385B5A2BF}"/>
              </c:ext>
            </c:extLst>
          </c:dPt>
          <c:cat>
            <c:strRef>
              <c:f>Sheet1!$A$2:$A$3</c:f>
              <c:strCache>
                <c:ptCount val="2"/>
                <c:pt idx="0">
                  <c:v>1st Qtr</c:v>
                </c:pt>
                <c:pt idx="1">
                  <c:v>2nd Qtr</c:v>
                </c:pt>
              </c:strCache>
            </c:strRef>
          </c:cat>
          <c:val>
            <c:numRef>
              <c:f>Sheet1!$B$2:$B$3</c:f>
              <c:numCache>
                <c:formatCode>General</c:formatCode>
                <c:ptCount val="2"/>
                <c:pt idx="0">
                  <c:v>21</c:v>
                </c:pt>
                <c:pt idx="1">
                  <c:v>79</c:v>
                </c:pt>
              </c:numCache>
            </c:numRef>
          </c:val>
          <c:extLst>
            <c:ext xmlns:c16="http://schemas.microsoft.com/office/drawing/2014/chart" uri="{C3380CC4-5D6E-409C-BE32-E72D297353CC}">
              <c16:uniqueId val="{00000004-364E-4D58-81DC-2B1385B5A2BF}"/>
            </c:ext>
          </c:extLst>
        </c:ser>
        <c:dLbls>
          <c:showLegendKey val="0"/>
          <c:showVal val="0"/>
          <c:showCatName val="0"/>
          <c:showSerName val="0"/>
          <c:showPercent val="0"/>
          <c:showBubbleSize val="0"/>
          <c:showLeaderLines val="1"/>
        </c:dLbls>
        <c:firstSliceAng val="0"/>
        <c:holeSize val="67"/>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solidFill>
              <a:schemeClr val="accent2"/>
            </a:solidFill>
          </c:spPr>
          <c:dPt>
            <c:idx val="0"/>
            <c:bubble3D val="0"/>
            <c:spPr>
              <a:solidFill>
                <a:schemeClr val="accent3"/>
              </a:solidFill>
              <a:ln w="19050">
                <a:noFill/>
              </a:ln>
              <a:effectLst/>
            </c:spPr>
            <c:extLst>
              <c:ext xmlns:c16="http://schemas.microsoft.com/office/drawing/2014/chart" uri="{C3380CC4-5D6E-409C-BE32-E72D297353CC}">
                <c16:uniqueId val="{00000001-3974-451F-922D-5036AF7DB1A6}"/>
              </c:ext>
            </c:extLst>
          </c:dPt>
          <c:dPt>
            <c:idx val="1"/>
            <c:bubble3D val="0"/>
            <c:spPr>
              <a:solidFill>
                <a:schemeClr val="bg2"/>
              </a:solidFill>
              <a:ln w="19050">
                <a:noFill/>
              </a:ln>
              <a:effectLst/>
            </c:spPr>
            <c:extLst>
              <c:ext xmlns:c16="http://schemas.microsoft.com/office/drawing/2014/chart" uri="{C3380CC4-5D6E-409C-BE32-E72D297353CC}">
                <c16:uniqueId val="{00000003-3974-451F-922D-5036AF7DB1A6}"/>
              </c:ext>
            </c:extLst>
          </c:dPt>
          <c:cat>
            <c:strRef>
              <c:f>Sheet1!$A$2:$A$3</c:f>
              <c:strCache>
                <c:ptCount val="2"/>
                <c:pt idx="0">
                  <c:v>1st Qtr</c:v>
                </c:pt>
                <c:pt idx="1">
                  <c:v>2nd Qtr</c:v>
                </c:pt>
              </c:strCache>
            </c:strRef>
          </c:cat>
          <c:val>
            <c:numRef>
              <c:f>Sheet1!$B$2:$B$3</c:f>
              <c:numCache>
                <c:formatCode>General</c:formatCode>
                <c:ptCount val="2"/>
                <c:pt idx="0">
                  <c:v>17</c:v>
                </c:pt>
                <c:pt idx="1">
                  <c:v>83</c:v>
                </c:pt>
              </c:numCache>
            </c:numRef>
          </c:val>
          <c:extLst>
            <c:ext xmlns:c16="http://schemas.microsoft.com/office/drawing/2014/chart" uri="{C3380CC4-5D6E-409C-BE32-E72D297353CC}">
              <c16:uniqueId val="{00000004-3974-451F-922D-5036AF7DB1A6}"/>
            </c:ext>
          </c:extLst>
        </c:ser>
        <c:dLbls>
          <c:showLegendKey val="0"/>
          <c:showVal val="0"/>
          <c:showCatName val="0"/>
          <c:showSerName val="0"/>
          <c:showPercent val="0"/>
          <c:showBubbleSize val="0"/>
          <c:showLeaderLines val="1"/>
        </c:dLbls>
        <c:firstSliceAng val="0"/>
        <c:holeSize val="67"/>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solidFill>
              <a:schemeClr val="accent2"/>
            </a:solidFill>
          </c:spPr>
          <c:dPt>
            <c:idx val="0"/>
            <c:bubble3D val="0"/>
            <c:spPr>
              <a:solidFill>
                <a:schemeClr val="accent3"/>
              </a:solidFill>
              <a:ln w="19050">
                <a:noFill/>
              </a:ln>
              <a:effectLst/>
            </c:spPr>
            <c:extLst>
              <c:ext xmlns:c16="http://schemas.microsoft.com/office/drawing/2014/chart" uri="{C3380CC4-5D6E-409C-BE32-E72D297353CC}">
                <c16:uniqueId val="{00000001-0011-4772-93FF-8CF059B07177}"/>
              </c:ext>
            </c:extLst>
          </c:dPt>
          <c:dPt>
            <c:idx val="1"/>
            <c:bubble3D val="0"/>
            <c:spPr>
              <a:solidFill>
                <a:schemeClr val="bg2"/>
              </a:solidFill>
              <a:ln w="19050">
                <a:noFill/>
              </a:ln>
              <a:effectLst/>
            </c:spPr>
            <c:extLst>
              <c:ext xmlns:c16="http://schemas.microsoft.com/office/drawing/2014/chart" uri="{C3380CC4-5D6E-409C-BE32-E72D297353CC}">
                <c16:uniqueId val="{00000003-0011-4772-93FF-8CF059B07177}"/>
              </c:ext>
            </c:extLst>
          </c:dPt>
          <c:cat>
            <c:strRef>
              <c:f>Sheet1!$A$2:$A$3</c:f>
              <c:strCache>
                <c:ptCount val="2"/>
                <c:pt idx="0">
                  <c:v>1st Qtr</c:v>
                </c:pt>
                <c:pt idx="1">
                  <c:v>2nd Qtr</c:v>
                </c:pt>
              </c:strCache>
            </c:strRef>
          </c:cat>
          <c:val>
            <c:numRef>
              <c:f>Sheet1!$B$2:$B$3</c:f>
              <c:numCache>
                <c:formatCode>General</c:formatCode>
                <c:ptCount val="2"/>
                <c:pt idx="0">
                  <c:v>37</c:v>
                </c:pt>
                <c:pt idx="1">
                  <c:v>63</c:v>
                </c:pt>
              </c:numCache>
            </c:numRef>
          </c:val>
          <c:extLst>
            <c:ext xmlns:c16="http://schemas.microsoft.com/office/drawing/2014/chart" uri="{C3380CC4-5D6E-409C-BE32-E72D297353CC}">
              <c16:uniqueId val="{00000004-0011-4772-93FF-8CF059B07177}"/>
            </c:ext>
          </c:extLst>
        </c:ser>
        <c:dLbls>
          <c:showLegendKey val="0"/>
          <c:showVal val="0"/>
          <c:showCatName val="0"/>
          <c:showSerName val="0"/>
          <c:showPercent val="0"/>
          <c:showBubbleSize val="0"/>
          <c:showLeaderLines val="1"/>
        </c:dLbls>
        <c:firstSliceAng val="0"/>
        <c:holeSize val="67"/>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solidFill>
              <a:schemeClr val="accent2"/>
            </a:solidFill>
          </c:spPr>
          <c:dPt>
            <c:idx val="0"/>
            <c:bubble3D val="0"/>
            <c:spPr>
              <a:solidFill>
                <a:schemeClr val="accent3"/>
              </a:solidFill>
              <a:ln w="19050">
                <a:noFill/>
              </a:ln>
              <a:effectLst/>
            </c:spPr>
            <c:extLst>
              <c:ext xmlns:c16="http://schemas.microsoft.com/office/drawing/2014/chart" uri="{C3380CC4-5D6E-409C-BE32-E72D297353CC}">
                <c16:uniqueId val="{00000001-B7EF-486F-B9C3-BB44DDE740B7}"/>
              </c:ext>
            </c:extLst>
          </c:dPt>
          <c:dPt>
            <c:idx val="1"/>
            <c:bubble3D val="0"/>
            <c:spPr>
              <a:solidFill>
                <a:schemeClr val="bg2"/>
              </a:solidFill>
              <a:ln w="19050">
                <a:noFill/>
              </a:ln>
              <a:effectLst/>
            </c:spPr>
            <c:extLst>
              <c:ext xmlns:c16="http://schemas.microsoft.com/office/drawing/2014/chart" uri="{C3380CC4-5D6E-409C-BE32-E72D297353CC}">
                <c16:uniqueId val="{00000003-B7EF-486F-B9C3-BB44DDE740B7}"/>
              </c:ext>
            </c:extLst>
          </c:dPt>
          <c:cat>
            <c:strRef>
              <c:f>Sheet1!$A$2:$A$3</c:f>
              <c:strCache>
                <c:ptCount val="2"/>
                <c:pt idx="0">
                  <c:v>1st Qtr</c:v>
                </c:pt>
                <c:pt idx="1">
                  <c:v>2nd Qtr</c:v>
                </c:pt>
              </c:strCache>
            </c:strRef>
          </c:cat>
          <c:val>
            <c:numRef>
              <c:f>Sheet1!$B$2:$B$3</c:f>
              <c:numCache>
                <c:formatCode>General</c:formatCode>
                <c:ptCount val="2"/>
                <c:pt idx="0">
                  <c:v>45</c:v>
                </c:pt>
                <c:pt idx="1">
                  <c:v>55</c:v>
                </c:pt>
              </c:numCache>
            </c:numRef>
          </c:val>
          <c:extLst>
            <c:ext xmlns:c16="http://schemas.microsoft.com/office/drawing/2014/chart" uri="{C3380CC4-5D6E-409C-BE32-E72D297353CC}">
              <c16:uniqueId val="{00000004-B7EF-486F-B9C3-BB44DDE740B7}"/>
            </c:ext>
          </c:extLst>
        </c:ser>
        <c:dLbls>
          <c:showLegendKey val="0"/>
          <c:showVal val="0"/>
          <c:showCatName val="0"/>
          <c:showSerName val="0"/>
          <c:showPercent val="0"/>
          <c:showBubbleSize val="0"/>
          <c:showLeaderLines val="1"/>
        </c:dLbls>
        <c:firstSliceAng val="0"/>
        <c:holeSize val="67"/>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b="1" dirty="0">
                <a:solidFill>
                  <a:schemeClr val="accent2"/>
                </a:solidFill>
              </a:rPr>
              <a:t>Annual Sales &amp; Gross Profit</a:t>
            </a:r>
          </a:p>
        </c:rich>
      </c:tx>
      <c:layout>
        <c:manualLayout>
          <c:xMode val="edge"/>
          <c:yMode val="edge"/>
          <c:x val="9.9205277819246675E-3"/>
          <c:y val="9.2836257309941526E-3"/>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Total Sales</c:v>
                </c:pt>
              </c:strCache>
            </c:strRef>
          </c:tx>
          <c:spPr>
            <a:solidFill>
              <a:schemeClr val="accent2"/>
            </a:solidFill>
            <a:ln>
              <a:noFill/>
            </a:ln>
            <a:effectLst/>
          </c:spPr>
          <c:invertIfNegative val="0"/>
          <c:cat>
            <c:strRef>
              <c:f>Sheet1!$A$2:$A$4</c:f>
              <c:strCache>
                <c:ptCount val="3"/>
                <c:pt idx="0">
                  <c:v>Year 1</c:v>
                </c:pt>
                <c:pt idx="1">
                  <c:v>Year 2</c:v>
                </c:pt>
                <c:pt idx="2">
                  <c:v>Year 3</c:v>
                </c:pt>
              </c:strCache>
            </c:strRef>
          </c:cat>
          <c:val>
            <c:numRef>
              <c:f>Sheet1!$B$2:$B$4</c:f>
              <c:numCache>
                <c:formatCode>General</c:formatCode>
                <c:ptCount val="3"/>
                <c:pt idx="0">
                  <c:v>300</c:v>
                </c:pt>
                <c:pt idx="1">
                  <c:v>400</c:v>
                </c:pt>
                <c:pt idx="2">
                  <c:v>500</c:v>
                </c:pt>
              </c:numCache>
            </c:numRef>
          </c:val>
          <c:extLst>
            <c:ext xmlns:c16="http://schemas.microsoft.com/office/drawing/2014/chart" uri="{C3380CC4-5D6E-409C-BE32-E72D297353CC}">
              <c16:uniqueId val="{00000000-8E30-4838-AC67-F96C488013E6}"/>
            </c:ext>
          </c:extLst>
        </c:ser>
        <c:ser>
          <c:idx val="1"/>
          <c:order val="1"/>
          <c:tx>
            <c:strRef>
              <c:f>Sheet1!$C$1</c:f>
              <c:strCache>
                <c:ptCount val="1"/>
                <c:pt idx="0">
                  <c:v>Net Profit</c:v>
                </c:pt>
              </c:strCache>
            </c:strRef>
          </c:tx>
          <c:spPr>
            <a:solidFill>
              <a:schemeClr val="bg2">
                <a:lumMod val="40000"/>
                <a:lumOff val="60000"/>
              </a:schemeClr>
            </a:solidFill>
            <a:ln>
              <a:noFill/>
            </a:ln>
            <a:effectLst/>
          </c:spPr>
          <c:invertIfNegative val="0"/>
          <c:cat>
            <c:strRef>
              <c:f>Sheet1!$A$2:$A$4</c:f>
              <c:strCache>
                <c:ptCount val="3"/>
                <c:pt idx="0">
                  <c:v>Year 1</c:v>
                </c:pt>
                <c:pt idx="1">
                  <c:v>Year 2</c:v>
                </c:pt>
                <c:pt idx="2">
                  <c:v>Year 3</c:v>
                </c:pt>
              </c:strCache>
            </c:strRef>
          </c:cat>
          <c:val>
            <c:numRef>
              <c:f>Sheet1!$C$2:$C$4</c:f>
              <c:numCache>
                <c:formatCode>General</c:formatCode>
                <c:ptCount val="3"/>
                <c:pt idx="0">
                  <c:v>36</c:v>
                </c:pt>
                <c:pt idx="1">
                  <c:v>48</c:v>
                </c:pt>
                <c:pt idx="2">
                  <c:v>60</c:v>
                </c:pt>
              </c:numCache>
            </c:numRef>
          </c:val>
          <c:extLst>
            <c:ext xmlns:c16="http://schemas.microsoft.com/office/drawing/2014/chart" uri="{C3380CC4-5D6E-409C-BE32-E72D297353CC}">
              <c16:uniqueId val="{00000001-8E30-4838-AC67-F96C488013E6}"/>
            </c:ext>
          </c:extLst>
        </c:ser>
        <c:dLbls>
          <c:showLegendKey val="0"/>
          <c:showVal val="0"/>
          <c:showCatName val="0"/>
          <c:showSerName val="0"/>
          <c:showPercent val="0"/>
          <c:showBubbleSize val="0"/>
        </c:dLbls>
        <c:gapWidth val="72"/>
        <c:overlap val="-12"/>
        <c:axId val="490625744"/>
        <c:axId val="490625104"/>
      </c:barChart>
      <c:catAx>
        <c:axId val="49062574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490625104"/>
        <c:crosses val="autoZero"/>
        <c:auto val="1"/>
        <c:lblAlgn val="ctr"/>
        <c:lblOffset val="100"/>
        <c:noMultiLvlLbl val="0"/>
      </c:catAx>
      <c:valAx>
        <c:axId val="490625104"/>
        <c:scaling>
          <c:orientation val="minMax"/>
          <c:max val="500"/>
        </c:scaling>
        <c:delete val="0"/>
        <c:axPos val="l"/>
        <c:majorGridlines>
          <c:spPr>
            <a:ln w="3175" cap="flat" cmpd="sng" algn="ctr">
              <a:solidFill>
                <a:schemeClr val="bg1">
                  <a:lumMod val="9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490625744"/>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solidFill>
              <a:schemeClr val="accent2"/>
            </a:solidFill>
          </c:spPr>
          <c:dPt>
            <c:idx val="0"/>
            <c:bubble3D val="0"/>
            <c:spPr>
              <a:solidFill>
                <a:schemeClr val="accent3"/>
              </a:solidFill>
              <a:ln w="19050">
                <a:noFill/>
              </a:ln>
              <a:effectLst/>
            </c:spPr>
            <c:extLst>
              <c:ext xmlns:c16="http://schemas.microsoft.com/office/drawing/2014/chart" uri="{C3380CC4-5D6E-409C-BE32-E72D297353CC}">
                <c16:uniqueId val="{00000001-D42E-4A67-ABB7-DD78A2E787CE}"/>
              </c:ext>
            </c:extLst>
          </c:dPt>
          <c:dPt>
            <c:idx val="1"/>
            <c:bubble3D val="0"/>
            <c:spPr>
              <a:solidFill>
                <a:schemeClr val="accent5"/>
              </a:solidFill>
              <a:ln w="19050">
                <a:noFill/>
              </a:ln>
              <a:effectLst/>
            </c:spPr>
            <c:extLst>
              <c:ext xmlns:c16="http://schemas.microsoft.com/office/drawing/2014/chart" uri="{C3380CC4-5D6E-409C-BE32-E72D297353CC}">
                <c16:uniqueId val="{00000003-D42E-4A67-ABB7-DD78A2E787CE}"/>
              </c:ext>
            </c:extLst>
          </c:dPt>
          <c:dPt>
            <c:idx val="2"/>
            <c:bubble3D val="0"/>
            <c:spPr>
              <a:solidFill>
                <a:schemeClr val="accent4"/>
              </a:solidFill>
              <a:ln w="19050">
                <a:noFill/>
              </a:ln>
              <a:effectLst/>
            </c:spPr>
            <c:extLst>
              <c:ext xmlns:c16="http://schemas.microsoft.com/office/drawing/2014/chart" uri="{C3380CC4-5D6E-409C-BE32-E72D297353CC}">
                <c16:uniqueId val="{00000005-D42E-4A67-ABB7-DD78A2E787CE}"/>
              </c:ext>
            </c:extLst>
          </c:dPt>
          <c:dPt>
            <c:idx val="3"/>
            <c:bubble3D val="0"/>
            <c:spPr>
              <a:solidFill>
                <a:schemeClr val="accent6"/>
              </a:solidFill>
              <a:ln w="19050">
                <a:noFill/>
              </a:ln>
              <a:effectLst/>
            </c:spPr>
            <c:extLst>
              <c:ext xmlns:c16="http://schemas.microsoft.com/office/drawing/2014/chart" uri="{C3380CC4-5D6E-409C-BE32-E72D297353CC}">
                <c16:uniqueId val="{00000007-D42E-4A67-ABB7-DD78A2E787CE}"/>
              </c:ext>
            </c:extLst>
          </c:dPt>
          <c:cat>
            <c:strRef>
              <c:f>Sheet1!$A$2:$A$5</c:f>
              <c:strCache>
                <c:ptCount val="4"/>
                <c:pt idx="0">
                  <c:v>1st Qtr</c:v>
                </c:pt>
                <c:pt idx="1">
                  <c:v>2nd Qtr</c:v>
                </c:pt>
                <c:pt idx="2">
                  <c:v>3rd Qtr</c:v>
                </c:pt>
                <c:pt idx="3">
                  <c:v>4th Qtr</c:v>
                </c:pt>
              </c:strCache>
            </c:strRef>
          </c:cat>
          <c:val>
            <c:numRef>
              <c:f>Sheet1!$B$2:$B$5</c:f>
              <c:numCache>
                <c:formatCode>General</c:formatCode>
                <c:ptCount val="4"/>
                <c:pt idx="0">
                  <c:v>30</c:v>
                </c:pt>
                <c:pt idx="1">
                  <c:v>15</c:v>
                </c:pt>
                <c:pt idx="2">
                  <c:v>10</c:v>
                </c:pt>
                <c:pt idx="3">
                  <c:v>20</c:v>
                </c:pt>
              </c:numCache>
            </c:numRef>
          </c:val>
          <c:extLst>
            <c:ext xmlns:c16="http://schemas.microsoft.com/office/drawing/2014/chart" uri="{C3380CC4-5D6E-409C-BE32-E72D297353CC}">
              <c16:uniqueId val="{00000008-D42E-4A67-ABB7-DD78A2E787CE}"/>
            </c:ext>
          </c:extLst>
        </c:ser>
        <c:dLbls>
          <c:showLegendKey val="0"/>
          <c:showVal val="0"/>
          <c:showCatName val="0"/>
          <c:showSerName val="0"/>
          <c:showPercent val="0"/>
          <c:showBubbleSize val="0"/>
          <c:showLeaderLines val="1"/>
        </c:dLbls>
        <c:firstSliceAng val="12"/>
        <c:holeSize val="71"/>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2F7A84F-E231-42BE-A9F8-B5131853C83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BCB813BC-9E49-4ABB-A3C3-CEE0885B027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8EBDBEE-1FDA-4F57-947F-5759FA6ABC55}" type="datetimeFigureOut">
              <a:rPr lang="en-US" smtClean="0"/>
              <a:t>1/27/2025</a:t>
            </a:fld>
            <a:endParaRPr lang="en-US" dirty="0"/>
          </a:p>
        </p:txBody>
      </p:sp>
      <p:sp>
        <p:nvSpPr>
          <p:cNvPr id="4" name="Footer Placeholder 3">
            <a:extLst>
              <a:ext uri="{FF2B5EF4-FFF2-40B4-BE49-F238E27FC236}">
                <a16:creationId xmlns:a16="http://schemas.microsoft.com/office/drawing/2014/main" id="{47ADFF29-9BE4-4CDF-A198-BBEE303F0EB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60D4AFC6-5A97-4417-A16A-485E5801A6E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FA8C659-3DDB-48CB-A056-6A658A161B7C}" type="slidenum">
              <a:rPr lang="en-US" smtClean="0"/>
              <a:t>‹#›</a:t>
            </a:fld>
            <a:endParaRPr lang="en-US" dirty="0"/>
          </a:p>
        </p:txBody>
      </p:sp>
    </p:spTree>
    <p:extLst>
      <p:ext uri="{BB962C8B-B14F-4D97-AF65-F5344CB8AC3E}">
        <p14:creationId xmlns:p14="http://schemas.microsoft.com/office/powerpoint/2010/main" val="236076770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B16A9CD-5E57-4C86-B862-09CA519924BA}" type="datetimeFigureOut">
              <a:rPr lang="en-US" smtClean="0"/>
              <a:t>1/27/2025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CA004F4-F240-48F9-8AE1-486585C7F00D}" type="slidenum">
              <a:rPr lang="en-US" smtClean="0"/>
              <a:t>‹#›</a:t>
            </a:fld>
            <a:endParaRPr lang="en-US" dirty="0"/>
          </a:p>
        </p:txBody>
      </p:sp>
    </p:spTree>
    <p:extLst>
      <p:ext uri="{BB962C8B-B14F-4D97-AF65-F5344CB8AC3E}">
        <p14:creationId xmlns:p14="http://schemas.microsoft.com/office/powerpoint/2010/main" val="21548810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A004F4-F240-48F9-8AE1-486585C7F00D}" type="slidenum">
              <a:rPr lang="en-US" smtClean="0"/>
              <a:t>1</a:t>
            </a:fld>
            <a:endParaRPr lang="en-US" dirty="0"/>
          </a:p>
        </p:txBody>
      </p:sp>
    </p:spTree>
    <p:extLst>
      <p:ext uri="{BB962C8B-B14F-4D97-AF65-F5344CB8AC3E}">
        <p14:creationId xmlns:p14="http://schemas.microsoft.com/office/powerpoint/2010/main" val="32288534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B040B0-3333-F8AD-5875-20B77F9737F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65E29B2-4D74-3802-B4C9-EE42BFA5AD9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63A5740-7A79-BEB1-9A13-3373FDAF8F7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6CA8342-52FF-750B-2FCE-11BE86EB32A0}"/>
              </a:ext>
            </a:extLst>
          </p:cNvPr>
          <p:cNvSpPr>
            <a:spLocks noGrp="1"/>
          </p:cNvSpPr>
          <p:nvPr>
            <p:ph type="sldNum" sz="quarter" idx="5"/>
          </p:nvPr>
        </p:nvSpPr>
        <p:spPr/>
        <p:txBody>
          <a:bodyPr/>
          <a:lstStyle/>
          <a:p>
            <a:fld id="{9CA004F4-F240-48F9-8AE1-486585C7F00D}" type="slidenum">
              <a:rPr lang="en-US" smtClean="0"/>
              <a:t>15</a:t>
            </a:fld>
            <a:endParaRPr lang="en-US" dirty="0"/>
          </a:p>
        </p:txBody>
      </p:sp>
    </p:spTree>
    <p:extLst>
      <p:ext uri="{BB962C8B-B14F-4D97-AF65-F5344CB8AC3E}">
        <p14:creationId xmlns:p14="http://schemas.microsoft.com/office/powerpoint/2010/main" val="3635579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A004F4-F240-48F9-8AE1-486585C7F00D}" type="slidenum">
              <a:rPr lang="en-US" smtClean="0"/>
              <a:t>16</a:t>
            </a:fld>
            <a:endParaRPr lang="en-US" dirty="0"/>
          </a:p>
        </p:txBody>
      </p:sp>
    </p:spTree>
    <p:extLst>
      <p:ext uri="{BB962C8B-B14F-4D97-AF65-F5344CB8AC3E}">
        <p14:creationId xmlns:p14="http://schemas.microsoft.com/office/powerpoint/2010/main" val="19123175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A004F4-F240-48F9-8AE1-486585C7F00D}" type="slidenum">
              <a:rPr lang="en-US" smtClean="0"/>
              <a:t>20</a:t>
            </a:fld>
            <a:endParaRPr lang="en-US" dirty="0"/>
          </a:p>
        </p:txBody>
      </p:sp>
    </p:spTree>
    <p:extLst>
      <p:ext uri="{BB962C8B-B14F-4D97-AF65-F5344CB8AC3E}">
        <p14:creationId xmlns:p14="http://schemas.microsoft.com/office/powerpoint/2010/main" val="31410292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A004F4-F240-48F9-8AE1-486585C7F00D}" type="slidenum">
              <a:rPr lang="en-US" smtClean="0"/>
              <a:t>21</a:t>
            </a:fld>
            <a:endParaRPr lang="en-US" dirty="0"/>
          </a:p>
        </p:txBody>
      </p:sp>
    </p:spTree>
    <p:extLst>
      <p:ext uri="{BB962C8B-B14F-4D97-AF65-F5344CB8AC3E}">
        <p14:creationId xmlns:p14="http://schemas.microsoft.com/office/powerpoint/2010/main" val="3354175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A004F4-F240-48F9-8AE1-486585C7F00D}" type="slidenum">
              <a:rPr lang="en-US" smtClean="0"/>
              <a:t>22</a:t>
            </a:fld>
            <a:endParaRPr lang="en-US" dirty="0"/>
          </a:p>
        </p:txBody>
      </p:sp>
    </p:spTree>
    <p:extLst>
      <p:ext uri="{BB962C8B-B14F-4D97-AF65-F5344CB8AC3E}">
        <p14:creationId xmlns:p14="http://schemas.microsoft.com/office/powerpoint/2010/main" val="6045757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A004F4-F240-48F9-8AE1-486585C7F00D}" type="slidenum">
              <a:rPr lang="en-US" smtClean="0"/>
              <a:t>23</a:t>
            </a:fld>
            <a:endParaRPr lang="en-US" dirty="0"/>
          </a:p>
        </p:txBody>
      </p:sp>
    </p:spTree>
    <p:extLst>
      <p:ext uri="{BB962C8B-B14F-4D97-AF65-F5344CB8AC3E}">
        <p14:creationId xmlns:p14="http://schemas.microsoft.com/office/powerpoint/2010/main" val="13279800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A004F4-F240-48F9-8AE1-486585C7F00D}" type="slidenum">
              <a:rPr lang="en-US" smtClean="0"/>
              <a:t>24</a:t>
            </a:fld>
            <a:endParaRPr lang="en-US" dirty="0"/>
          </a:p>
        </p:txBody>
      </p:sp>
    </p:spTree>
    <p:extLst>
      <p:ext uri="{BB962C8B-B14F-4D97-AF65-F5344CB8AC3E}">
        <p14:creationId xmlns:p14="http://schemas.microsoft.com/office/powerpoint/2010/main" val="31420649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A004F4-F240-48F9-8AE1-486585C7F00D}" type="slidenum">
              <a:rPr lang="en-US" smtClean="0"/>
              <a:t>25</a:t>
            </a:fld>
            <a:endParaRPr lang="en-US" dirty="0"/>
          </a:p>
        </p:txBody>
      </p:sp>
    </p:spTree>
    <p:extLst>
      <p:ext uri="{BB962C8B-B14F-4D97-AF65-F5344CB8AC3E}">
        <p14:creationId xmlns:p14="http://schemas.microsoft.com/office/powerpoint/2010/main" val="40327446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A004F4-F240-48F9-8AE1-486585C7F00D}" type="slidenum">
              <a:rPr lang="en-US" smtClean="0"/>
              <a:t>2</a:t>
            </a:fld>
            <a:endParaRPr lang="en-US" dirty="0"/>
          </a:p>
        </p:txBody>
      </p:sp>
    </p:spTree>
    <p:extLst>
      <p:ext uri="{BB962C8B-B14F-4D97-AF65-F5344CB8AC3E}">
        <p14:creationId xmlns:p14="http://schemas.microsoft.com/office/powerpoint/2010/main" val="26090890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A004F4-F240-48F9-8AE1-486585C7F00D}" type="slidenum">
              <a:rPr lang="en-US" smtClean="0"/>
              <a:t>3</a:t>
            </a:fld>
            <a:endParaRPr lang="en-US" dirty="0"/>
          </a:p>
        </p:txBody>
      </p:sp>
    </p:spTree>
    <p:extLst>
      <p:ext uri="{BB962C8B-B14F-4D97-AF65-F5344CB8AC3E}">
        <p14:creationId xmlns:p14="http://schemas.microsoft.com/office/powerpoint/2010/main" val="13351373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A004F4-F240-48F9-8AE1-486585C7F00D}" type="slidenum">
              <a:rPr lang="en-US" smtClean="0"/>
              <a:t>4</a:t>
            </a:fld>
            <a:endParaRPr lang="en-US" dirty="0"/>
          </a:p>
        </p:txBody>
      </p:sp>
    </p:spTree>
    <p:extLst>
      <p:ext uri="{BB962C8B-B14F-4D97-AF65-F5344CB8AC3E}">
        <p14:creationId xmlns:p14="http://schemas.microsoft.com/office/powerpoint/2010/main" val="8935381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68663A-5A12-1D75-1D8C-37FBA0FEBDA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71AF4F2-5495-6608-A277-9CD8C58FFD7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1D9EB8D-E4FD-40F6-2447-1F265AEDD79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08C2744-2BC2-00A4-F34B-26EB5362EAD3}"/>
              </a:ext>
            </a:extLst>
          </p:cNvPr>
          <p:cNvSpPr>
            <a:spLocks noGrp="1"/>
          </p:cNvSpPr>
          <p:nvPr>
            <p:ph type="sldNum" sz="quarter" idx="5"/>
          </p:nvPr>
        </p:nvSpPr>
        <p:spPr/>
        <p:txBody>
          <a:bodyPr/>
          <a:lstStyle/>
          <a:p>
            <a:fld id="{9CA004F4-F240-48F9-8AE1-486585C7F00D}" type="slidenum">
              <a:rPr lang="en-US" smtClean="0"/>
              <a:t>5</a:t>
            </a:fld>
            <a:endParaRPr lang="en-US" dirty="0"/>
          </a:p>
        </p:txBody>
      </p:sp>
    </p:spTree>
    <p:extLst>
      <p:ext uri="{BB962C8B-B14F-4D97-AF65-F5344CB8AC3E}">
        <p14:creationId xmlns:p14="http://schemas.microsoft.com/office/powerpoint/2010/main" val="41846790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A14CBC-13C8-B8E9-E65C-610C184BDE8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69921D2-7E77-DDEA-B833-B3B756055FF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4983FC1-BF76-054E-50B3-FB3A7BB0A27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A860D17-A43B-594F-BB8A-0610D9615870}"/>
              </a:ext>
            </a:extLst>
          </p:cNvPr>
          <p:cNvSpPr>
            <a:spLocks noGrp="1"/>
          </p:cNvSpPr>
          <p:nvPr>
            <p:ph type="sldNum" sz="quarter" idx="5"/>
          </p:nvPr>
        </p:nvSpPr>
        <p:spPr/>
        <p:txBody>
          <a:bodyPr/>
          <a:lstStyle/>
          <a:p>
            <a:fld id="{9CA004F4-F240-48F9-8AE1-486585C7F00D}" type="slidenum">
              <a:rPr lang="en-US" smtClean="0"/>
              <a:t>8</a:t>
            </a:fld>
            <a:endParaRPr lang="en-US" dirty="0"/>
          </a:p>
        </p:txBody>
      </p:sp>
    </p:spTree>
    <p:extLst>
      <p:ext uri="{BB962C8B-B14F-4D97-AF65-F5344CB8AC3E}">
        <p14:creationId xmlns:p14="http://schemas.microsoft.com/office/powerpoint/2010/main" val="34332735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A004F4-F240-48F9-8AE1-486585C7F00D}" type="slidenum">
              <a:rPr lang="en-US" smtClean="0"/>
              <a:t>9</a:t>
            </a:fld>
            <a:endParaRPr lang="en-US" dirty="0"/>
          </a:p>
        </p:txBody>
      </p:sp>
    </p:spTree>
    <p:extLst>
      <p:ext uri="{BB962C8B-B14F-4D97-AF65-F5344CB8AC3E}">
        <p14:creationId xmlns:p14="http://schemas.microsoft.com/office/powerpoint/2010/main" val="40588974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A004F4-F240-48F9-8AE1-486585C7F00D}" type="slidenum">
              <a:rPr lang="en-US" smtClean="0"/>
              <a:t>11</a:t>
            </a:fld>
            <a:endParaRPr lang="en-US" dirty="0"/>
          </a:p>
        </p:txBody>
      </p:sp>
    </p:spTree>
    <p:extLst>
      <p:ext uri="{BB962C8B-B14F-4D97-AF65-F5344CB8AC3E}">
        <p14:creationId xmlns:p14="http://schemas.microsoft.com/office/powerpoint/2010/main" val="26427023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5D3F53-C8E3-4D58-EF16-70269D04FE3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631196D-84B2-ADF7-AD56-F2952AE2E8B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B4035D2-4C7C-F741-8442-8CFE1E6E7FB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27699CE-017B-E617-A5FC-A88B5AEDB9D8}"/>
              </a:ext>
            </a:extLst>
          </p:cNvPr>
          <p:cNvSpPr>
            <a:spLocks noGrp="1"/>
          </p:cNvSpPr>
          <p:nvPr>
            <p:ph type="sldNum" sz="quarter" idx="5"/>
          </p:nvPr>
        </p:nvSpPr>
        <p:spPr/>
        <p:txBody>
          <a:bodyPr/>
          <a:lstStyle/>
          <a:p>
            <a:fld id="{9CA004F4-F240-48F9-8AE1-486585C7F00D}" type="slidenum">
              <a:rPr lang="en-US" smtClean="0"/>
              <a:t>12</a:t>
            </a:fld>
            <a:endParaRPr lang="en-US" dirty="0"/>
          </a:p>
        </p:txBody>
      </p:sp>
    </p:spTree>
    <p:extLst>
      <p:ext uri="{BB962C8B-B14F-4D97-AF65-F5344CB8AC3E}">
        <p14:creationId xmlns:p14="http://schemas.microsoft.com/office/powerpoint/2010/main" val="11314562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97D165-49B0-44FF-A267-367F5A6EE306}"/>
              </a:ext>
            </a:extLst>
          </p:cNvPr>
          <p:cNvSpPr>
            <a:spLocks noGrp="1"/>
          </p:cNvSpPr>
          <p:nvPr>
            <p:ph type="ctrTitle"/>
          </p:nvPr>
        </p:nvSpPr>
        <p:spPr>
          <a:xfrm>
            <a:off x="1524000" y="2039514"/>
            <a:ext cx="9144000" cy="2128049"/>
          </a:xfrm>
        </p:spPr>
        <p:txBody>
          <a:bodyPr anchor="b"/>
          <a:lstStyle>
            <a:lvl1pPr algn="ctr">
              <a:lnSpc>
                <a:spcPct val="125000"/>
              </a:lnSpc>
              <a:defRPr sz="6000">
                <a:solidFill>
                  <a:schemeClr val="bg1"/>
                </a:solidFill>
              </a:defRPr>
            </a:lvl1pPr>
          </a:lstStyle>
          <a:p>
            <a:r>
              <a:rPr lang="en-US" noProof="0"/>
              <a:t>Click to edit Master title style</a:t>
            </a:r>
          </a:p>
        </p:txBody>
      </p:sp>
      <p:sp>
        <p:nvSpPr>
          <p:cNvPr id="3" name="Subtitle 2">
            <a:extLst>
              <a:ext uri="{FF2B5EF4-FFF2-40B4-BE49-F238E27FC236}">
                <a16:creationId xmlns:a16="http://schemas.microsoft.com/office/drawing/2014/main" id="{56B52800-74D6-4A78-AC9B-8E737A1A3B0D}"/>
              </a:ext>
            </a:extLst>
          </p:cNvPr>
          <p:cNvSpPr>
            <a:spLocks noGrp="1"/>
          </p:cNvSpPr>
          <p:nvPr>
            <p:ph type="subTitle" idx="1"/>
          </p:nvPr>
        </p:nvSpPr>
        <p:spPr>
          <a:xfrm>
            <a:off x="1524000" y="4221162"/>
            <a:ext cx="9144000" cy="882001"/>
          </a:xfrm>
          <a:solidFill>
            <a:schemeClr val="accent2">
              <a:alpha val="90000"/>
            </a:schemeClr>
          </a:solidFill>
        </p:spPr>
        <p:txBody>
          <a:bodyPr anchor="ctr" anchorCtr="0">
            <a:normAutofit/>
          </a:bodyPr>
          <a:lstStyle>
            <a:lvl1pPr marL="0" indent="0" algn="ctr" defTabSz="914400" rtl="0" eaLnBrk="1" latinLnBrk="0" hangingPunct="1">
              <a:lnSpc>
                <a:spcPct val="90000"/>
              </a:lnSpc>
              <a:spcBef>
                <a:spcPts val="1000"/>
              </a:spcBef>
              <a:buFont typeface="Arial" panose="020B0604020202020204" pitchFamily="34" charset="0"/>
              <a:buNone/>
              <a:defRPr lang="en-US" sz="2500" b="1" i="1" kern="1200" spc="65" dirty="0">
                <a:solidFill>
                  <a:schemeClr val="accent1"/>
                </a:solidFill>
                <a:latin typeface="+mn-lt"/>
                <a:ea typeface="+mn-ea"/>
                <a:cs typeface="Aria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4" name="Date Placeholder 3">
            <a:extLst>
              <a:ext uri="{FF2B5EF4-FFF2-40B4-BE49-F238E27FC236}">
                <a16:creationId xmlns:a16="http://schemas.microsoft.com/office/drawing/2014/main" id="{88B91F7B-C4AF-4FC6-A6BE-657DEF6D5358}"/>
              </a:ext>
            </a:extLst>
          </p:cNvPr>
          <p:cNvSpPr>
            <a:spLocks noGrp="1"/>
          </p:cNvSpPr>
          <p:nvPr>
            <p:ph type="dt" sz="half" idx="10"/>
          </p:nvPr>
        </p:nvSpPr>
        <p:spPr/>
        <p:txBody>
          <a:bodyPr/>
          <a:lstStyle/>
          <a:p>
            <a:fld id="{8DA08ED5-AEFE-4443-9040-726EF6690995}" type="datetime1">
              <a:rPr lang="en-US" noProof="0" smtClean="0"/>
              <a:t>1/27/2025</a:t>
            </a:fld>
            <a:endParaRPr lang="en-US" noProof="0" dirty="0"/>
          </a:p>
        </p:txBody>
      </p:sp>
      <p:sp>
        <p:nvSpPr>
          <p:cNvPr id="5" name="Footer Placeholder 4">
            <a:extLst>
              <a:ext uri="{FF2B5EF4-FFF2-40B4-BE49-F238E27FC236}">
                <a16:creationId xmlns:a16="http://schemas.microsoft.com/office/drawing/2014/main" id="{5BED32F8-B0C7-4332-B0A5-BC19DD8C4CF5}"/>
              </a:ext>
            </a:extLst>
          </p:cNvPr>
          <p:cNvSpPr>
            <a:spLocks noGrp="1"/>
          </p:cNvSpPr>
          <p:nvPr>
            <p:ph type="ftr" sz="quarter" idx="11"/>
          </p:nvPr>
        </p:nvSpPr>
        <p:spPr/>
        <p:txBody>
          <a:bodyPr/>
          <a:lstStyle/>
          <a:p>
            <a:endParaRPr lang="en-US" noProof="0" dirty="0"/>
          </a:p>
        </p:txBody>
      </p:sp>
      <p:sp>
        <p:nvSpPr>
          <p:cNvPr id="6" name="Slide Number Placeholder 5">
            <a:extLst>
              <a:ext uri="{FF2B5EF4-FFF2-40B4-BE49-F238E27FC236}">
                <a16:creationId xmlns:a16="http://schemas.microsoft.com/office/drawing/2014/main" id="{B0030946-D0C7-4F78-94B0-427DAA6D5CB0}"/>
              </a:ext>
            </a:extLst>
          </p:cNvPr>
          <p:cNvSpPr>
            <a:spLocks noGrp="1"/>
          </p:cNvSpPr>
          <p:nvPr>
            <p:ph type="sldNum" sz="quarter" idx="12"/>
          </p:nvPr>
        </p:nvSpPr>
        <p:spPr/>
        <p:txBody>
          <a:bodyPr/>
          <a:lstStyle/>
          <a:p>
            <a:fld id="{82EE24B5-652C-4DB5-B7C3-B5BBEC1280B1}" type="slidenum">
              <a:rPr lang="en-US" noProof="0" smtClean="0"/>
              <a:t>‹#›</a:t>
            </a:fld>
            <a:endParaRPr lang="en-US" noProof="0" dirty="0"/>
          </a:p>
        </p:txBody>
      </p:sp>
    </p:spTree>
    <p:extLst>
      <p:ext uri="{BB962C8B-B14F-4D97-AF65-F5344CB8AC3E}">
        <p14:creationId xmlns:p14="http://schemas.microsoft.com/office/powerpoint/2010/main" val="21895097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Two Horisontal Content">
    <p:spTree>
      <p:nvGrpSpPr>
        <p:cNvPr id="1" name=""/>
        <p:cNvGrpSpPr/>
        <p:nvPr/>
      </p:nvGrpSpPr>
      <p:grpSpPr>
        <a:xfrm>
          <a:off x="0" y="0"/>
          <a:ext cx="0" cy="0"/>
          <a:chOff x="0" y="0"/>
          <a:chExt cx="0" cy="0"/>
        </a:xfrm>
      </p:grpSpPr>
      <p:sp>
        <p:nvSpPr>
          <p:cNvPr id="8" name="object 2">
            <a:extLst>
              <a:ext uri="{FF2B5EF4-FFF2-40B4-BE49-F238E27FC236}">
                <a16:creationId xmlns:a16="http://schemas.microsoft.com/office/drawing/2014/main" id="{E4FD2CFF-0F3D-42BB-BBFF-903727B32640}"/>
              </a:ext>
            </a:extLst>
          </p:cNvPr>
          <p:cNvSpPr/>
          <p:nvPr userDrawn="1"/>
        </p:nvSpPr>
        <p:spPr>
          <a:xfrm>
            <a:off x="0" y="1562188"/>
            <a:ext cx="11269980" cy="2359660"/>
          </a:xfrm>
          <a:custGeom>
            <a:avLst/>
            <a:gdLst/>
            <a:ahLst/>
            <a:cxnLst/>
            <a:rect l="l" t="t" r="r" b="b"/>
            <a:pathLst>
              <a:path w="11269980" h="2359660">
                <a:moveTo>
                  <a:pt x="0" y="2359152"/>
                </a:moveTo>
                <a:lnTo>
                  <a:pt x="11269980" y="2359152"/>
                </a:lnTo>
                <a:lnTo>
                  <a:pt x="11269980" y="0"/>
                </a:lnTo>
                <a:lnTo>
                  <a:pt x="0" y="0"/>
                </a:lnTo>
                <a:lnTo>
                  <a:pt x="0" y="2359152"/>
                </a:lnTo>
                <a:close/>
              </a:path>
            </a:pathLst>
          </a:custGeom>
          <a:solidFill>
            <a:schemeClr val="accent2"/>
          </a:solidFill>
        </p:spPr>
        <p:txBody>
          <a:bodyPr wrap="square" lIns="0" tIns="0" rIns="0" bIns="0" rtlCol="0"/>
          <a:lstStyle/>
          <a:p>
            <a:endParaRPr lang="en-US" noProof="0" dirty="0"/>
          </a:p>
        </p:txBody>
      </p:sp>
      <p:sp>
        <p:nvSpPr>
          <p:cNvPr id="7" name="Slide Number Placeholder 6">
            <a:extLst>
              <a:ext uri="{FF2B5EF4-FFF2-40B4-BE49-F238E27FC236}">
                <a16:creationId xmlns:a16="http://schemas.microsoft.com/office/drawing/2014/main" id="{4E60EB58-EF7E-435A-8B07-B5BCF3AF119F}"/>
              </a:ext>
            </a:extLst>
          </p:cNvPr>
          <p:cNvSpPr>
            <a:spLocks noGrp="1"/>
          </p:cNvSpPr>
          <p:nvPr>
            <p:ph type="sldNum" sz="quarter" idx="12"/>
          </p:nvPr>
        </p:nvSpPr>
        <p:spPr/>
        <p:txBody>
          <a:bodyPr/>
          <a:lstStyle/>
          <a:p>
            <a:fld id="{82EE24B5-652C-4DB5-B7C3-B5BBEC1280B1}" type="slidenum">
              <a:rPr lang="en-US" noProof="0" smtClean="0"/>
              <a:t>‹#›</a:t>
            </a:fld>
            <a:endParaRPr lang="en-US" noProof="0" dirty="0"/>
          </a:p>
        </p:txBody>
      </p:sp>
      <p:sp>
        <p:nvSpPr>
          <p:cNvPr id="2" name="Title 1">
            <a:extLst>
              <a:ext uri="{FF2B5EF4-FFF2-40B4-BE49-F238E27FC236}">
                <a16:creationId xmlns:a16="http://schemas.microsoft.com/office/drawing/2014/main" id="{E7F76098-6FA1-470A-BEF4-E4B0AC75E8FE}"/>
              </a:ext>
            </a:extLst>
          </p:cNvPr>
          <p:cNvSpPr>
            <a:spLocks noGrp="1"/>
          </p:cNvSpPr>
          <p:nvPr>
            <p:ph type="title"/>
          </p:nvPr>
        </p:nvSpPr>
        <p:spPr/>
        <p:txBody>
          <a:bodyPr/>
          <a:lstStyle/>
          <a:p>
            <a:r>
              <a:rPr lang="en-US" noProof="0"/>
              <a:t>Click to edit Master title style</a:t>
            </a:r>
          </a:p>
        </p:txBody>
      </p:sp>
      <p:sp>
        <p:nvSpPr>
          <p:cNvPr id="3" name="Content Placeholder 2">
            <a:extLst>
              <a:ext uri="{FF2B5EF4-FFF2-40B4-BE49-F238E27FC236}">
                <a16:creationId xmlns:a16="http://schemas.microsoft.com/office/drawing/2014/main" id="{4B647ABC-6745-43B6-8A64-6E191BD65CA2}"/>
              </a:ext>
            </a:extLst>
          </p:cNvPr>
          <p:cNvSpPr>
            <a:spLocks noGrp="1"/>
          </p:cNvSpPr>
          <p:nvPr>
            <p:ph sz="half" idx="1"/>
          </p:nvPr>
        </p:nvSpPr>
        <p:spPr>
          <a:xfrm>
            <a:off x="838200" y="4133087"/>
            <a:ext cx="10431780" cy="2043875"/>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Date Placeholder 4">
            <a:extLst>
              <a:ext uri="{FF2B5EF4-FFF2-40B4-BE49-F238E27FC236}">
                <a16:creationId xmlns:a16="http://schemas.microsoft.com/office/drawing/2014/main" id="{47F57DE0-C032-4FCC-9006-09C2C328A665}"/>
              </a:ext>
            </a:extLst>
          </p:cNvPr>
          <p:cNvSpPr>
            <a:spLocks noGrp="1"/>
          </p:cNvSpPr>
          <p:nvPr>
            <p:ph type="dt" sz="half" idx="10"/>
          </p:nvPr>
        </p:nvSpPr>
        <p:spPr/>
        <p:txBody>
          <a:bodyPr/>
          <a:lstStyle/>
          <a:p>
            <a:fld id="{397CD216-73DE-4B96-8E1B-BB64D86142BB}" type="datetime1">
              <a:rPr lang="en-US" noProof="0" smtClean="0"/>
              <a:t>1/27/2025</a:t>
            </a:fld>
            <a:endParaRPr lang="en-US" noProof="0" dirty="0"/>
          </a:p>
        </p:txBody>
      </p:sp>
      <p:sp>
        <p:nvSpPr>
          <p:cNvPr id="6" name="Footer Placeholder 5">
            <a:extLst>
              <a:ext uri="{FF2B5EF4-FFF2-40B4-BE49-F238E27FC236}">
                <a16:creationId xmlns:a16="http://schemas.microsoft.com/office/drawing/2014/main" id="{90C776CB-2819-4488-9012-A6EA22079A47}"/>
              </a:ext>
            </a:extLst>
          </p:cNvPr>
          <p:cNvSpPr>
            <a:spLocks noGrp="1"/>
          </p:cNvSpPr>
          <p:nvPr>
            <p:ph type="ftr" sz="quarter" idx="11"/>
          </p:nvPr>
        </p:nvSpPr>
        <p:spPr/>
        <p:txBody>
          <a:bodyPr/>
          <a:lstStyle/>
          <a:p>
            <a:endParaRPr lang="en-US" noProof="0" dirty="0"/>
          </a:p>
        </p:txBody>
      </p:sp>
      <p:sp>
        <p:nvSpPr>
          <p:cNvPr id="9" name="Content Placeholder 3">
            <a:extLst>
              <a:ext uri="{FF2B5EF4-FFF2-40B4-BE49-F238E27FC236}">
                <a16:creationId xmlns:a16="http://schemas.microsoft.com/office/drawing/2014/main" id="{C1B0D46C-2987-401A-A0C4-CFB6F73E9D23}"/>
              </a:ext>
            </a:extLst>
          </p:cNvPr>
          <p:cNvSpPr>
            <a:spLocks noGrp="1"/>
          </p:cNvSpPr>
          <p:nvPr>
            <p:ph sz="half" idx="13"/>
          </p:nvPr>
        </p:nvSpPr>
        <p:spPr>
          <a:xfrm>
            <a:off x="844296" y="1788579"/>
            <a:ext cx="10425684" cy="190687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9897950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Six Conten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37202246-9B90-4CE1-AAF1-3328E51AE0A5}"/>
              </a:ext>
            </a:extLst>
          </p:cNvPr>
          <p:cNvSpPr>
            <a:spLocks noGrp="1"/>
          </p:cNvSpPr>
          <p:nvPr>
            <p:ph type="pic" sz="quarter" idx="13"/>
          </p:nvPr>
        </p:nvSpPr>
        <p:spPr>
          <a:xfrm>
            <a:off x="0" y="0"/>
            <a:ext cx="12192000" cy="6858000"/>
          </a:xfrm>
        </p:spPr>
        <p:txBody>
          <a:bodyPr/>
          <a:lstStyle>
            <a:lvl1pPr marL="0" indent="0" algn="ctr">
              <a:buNone/>
              <a:defRPr/>
            </a:lvl1pPr>
          </a:lstStyle>
          <a:p>
            <a:r>
              <a:rPr lang="en-US" noProof="0"/>
              <a:t>Click icon to add picture</a:t>
            </a:r>
            <a:endParaRPr lang="en-US" noProof="0" dirty="0"/>
          </a:p>
        </p:txBody>
      </p:sp>
      <p:sp>
        <p:nvSpPr>
          <p:cNvPr id="18" name="Content Placeholder 2">
            <a:extLst>
              <a:ext uri="{FF2B5EF4-FFF2-40B4-BE49-F238E27FC236}">
                <a16:creationId xmlns:a16="http://schemas.microsoft.com/office/drawing/2014/main" id="{843DF42B-5E6A-409A-A205-0B59AE5FBD98}"/>
              </a:ext>
            </a:extLst>
          </p:cNvPr>
          <p:cNvSpPr>
            <a:spLocks noGrp="1"/>
          </p:cNvSpPr>
          <p:nvPr>
            <p:ph sz="half" idx="15"/>
          </p:nvPr>
        </p:nvSpPr>
        <p:spPr>
          <a:xfrm>
            <a:off x="8530301" y="1690689"/>
            <a:ext cx="3148965" cy="1922438"/>
          </a:xfrm>
        </p:spPr>
        <p:txBody>
          <a:bodyPr>
            <a:noAutofit/>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7" name="Content Placeholder 2">
            <a:extLst>
              <a:ext uri="{FF2B5EF4-FFF2-40B4-BE49-F238E27FC236}">
                <a16:creationId xmlns:a16="http://schemas.microsoft.com/office/drawing/2014/main" id="{9C7A202D-9C81-48E9-AC0B-E4DDE20AE14F}"/>
              </a:ext>
            </a:extLst>
          </p:cNvPr>
          <p:cNvSpPr>
            <a:spLocks noGrp="1"/>
          </p:cNvSpPr>
          <p:nvPr>
            <p:ph sz="half" idx="14"/>
          </p:nvPr>
        </p:nvSpPr>
        <p:spPr>
          <a:xfrm>
            <a:off x="4888689" y="1702826"/>
            <a:ext cx="3148965" cy="1922438"/>
          </a:xfrm>
        </p:spPr>
        <p:txBody>
          <a:bodyPr>
            <a:noAutofit/>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Slide Number Placeholder 6">
            <a:extLst>
              <a:ext uri="{FF2B5EF4-FFF2-40B4-BE49-F238E27FC236}">
                <a16:creationId xmlns:a16="http://schemas.microsoft.com/office/drawing/2014/main" id="{4E60EB58-EF7E-435A-8B07-B5BCF3AF119F}"/>
              </a:ext>
            </a:extLst>
          </p:cNvPr>
          <p:cNvSpPr>
            <a:spLocks noGrp="1"/>
          </p:cNvSpPr>
          <p:nvPr>
            <p:ph type="sldNum" sz="quarter" idx="12"/>
          </p:nvPr>
        </p:nvSpPr>
        <p:spPr/>
        <p:txBody>
          <a:bodyPr/>
          <a:lstStyle/>
          <a:p>
            <a:fld id="{82EE24B5-652C-4DB5-B7C3-B5BBEC1280B1}" type="slidenum">
              <a:rPr lang="en-US" noProof="0" smtClean="0"/>
              <a:t>‹#›</a:t>
            </a:fld>
            <a:endParaRPr lang="en-US" noProof="0" dirty="0"/>
          </a:p>
        </p:txBody>
      </p:sp>
      <p:sp>
        <p:nvSpPr>
          <p:cNvPr id="2" name="Title 1">
            <a:extLst>
              <a:ext uri="{FF2B5EF4-FFF2-40B4-BE49-F238E27FC236}">
                <a16:creationId xmlns:a16="http://schemas.microsoft.com/office/drawing/2014/main" id="{E7F76098-6FA1-470A-BEF4-E4B0AC75E8FE}"/>
              </a:ext>
            </a:extLst>
          </p:cNvPr>
          <p:cNvSpPr>
            <a:spLocks noGrp="1"/>
          </p:cNvSpPr>
          <p:nvPr>
            <p:ph type="title"/>
          </p:nvPr>
        </p:nvSpPr>
        <p:spPr/>
        <p:txBody>
          <a:bodyPr/>
          <a:lstStyle>
            <a:lvl1pPr>
              <a:defRPr>
                <a:solidFill>
                  <a:schemeClr val="bg1"/>
                </a:solidFill>
              </a:defRPr>
            </a:lvl1pPr>
          </a:lstStyle>
          <a:p>
            <a:r>
              <a:rPr lang="en-US" noProof="0"/>
              <a:t>Click to edit Master title style</a:t>
            </a:r>
          </a:p>
        </p:txBody>
      </p:sp>
      <p:sp>
        <p:nvSpPr>
          <p:cNvPr id="3" name="Content Placeholder 2">
            <a:extLst>
              <a:ext uri="{FF2B5EF4-FFF2-40B4-BE49-F238E27FC236}">
                <a16:creationId xmlns:a16="http://schemas.microsoft.com/office/drawing/2014/main" id="{4B647ABC-6745-43B6-8A64-6E191BD65CA2}"/>
              </a:ext>
            </a:extLst>
          </p:cNvPr>
          <p:cNvSpPr>
            <a:spLocks noGrp="1"/>
          </p:cNvSpPr>
          <p:nvPr>
            <p:ph sz="half" idx="1"/>
          </p:nvPr>
        </p:nvSpPr>
        <p:spPr>
          <a:xfrm>
            <a:off x="1337076" y="1702826"/>
            <a:ext cx="3148965" cy="1922438"/>
          </a:xfrm>
        </p:spPr>
        <p:txBody>
          <a:bodyPr>
            <a:noAutofit/>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Date Placeholder 4">
            <a:extLst>
              <a:ext uri="{FF2B5EF4-FFF2-40B4-BE49-F238E27FC236}">
                <a16:creationId xmlns:a16="http://schemas.microsoft.com/office/drawing/2014/main" id="{47F57DE0-C032-4FCC-9006-09C2C328A665}"/>
              </a:ext>
            </a:extLst>
          </p:cNvPr>
          <p:cNvSpPr>
            <a:spLocks noGrp="1"/>
          </p:cNvSpPr>
          <p:nvPr>
            <p:ph type="dt" sz="half" idx="10"/>
          </p:nvPr>
        </p:nvSpPr>
        <p:spPr/>
        <p:txBody>
          <a:bodyPr/>
          <a:lstStyle/>
          <a:p>
            <a:fld id="{397CD216-73DE-4B96-8E1B-BB64D86142BB}" type="datetime1">
              <a:rPr lang="en-US" noProof="0" smtClean="0"/>
              <a:t>1/27/2025</a:t>
            </a:fld>
            <a:endParaRPr lang="en-US" noProof="0" dirty="0"/>
          </a:p>
        </p:txBody>
      </p:sp>
      <p:sp>
        <p:nvSpPr>
          <p:cNvPr id="6" name="Footer Placeholder 5">
            <a:extLst>
              <a:ext uri="{FF2B5EF4-FFF2-40B4-BE49-F238E27FC236}">
                <a16:creationId xmlns:a16="http://schemas.microsoft.com/office/drawing/2014/main" id="{90C776CB-2819-4488-9012-A6EA22079A47}"/>
              </a:ext>
            </a:extLst>
          </p:cNvPr>
          <p:cNvSpPr>
            <a:spLocks noGrp="1"/>
          </p:cNvSpPr>
          <p:nvPr>
            <p:ph type="ftr" sz="quarter" idx="11"/>
          </p:nvPr>
        </p:nvSpPr>
        <p:spPr/>
        <p:txBody>
          <a:bodyPr/>
          <a:lstStyle/>
          <a:p>
            <a:endParaRPr lang="en-US" noProof="0" dirty="0"/>
          </a:p>
        </p:txBody>
      </p:sp>
      <p:sp>
        <p:nvSpPr>
          <p:cNvPr id="25" name="Content Placeholder 2">
            <a:extLst>
              <a:ext uri="{FF2B5EF4-FFF2-40B4-BE49-F238E27FC236}">
                <a16:creationId xmlns:a16="http://schemas.microsoft.com/office/drawing/2014/main" id="{70506441-775A-4D93-ADE3-695C86D6699F}"/>
              </a:ext>
            </a:extLst>
          </p:cNvPr>
          <p:cNvSpPr>
            <a:spLocks noGrp="1"/>
          </p:cNvSpPr>
          <p:nvPr>
            <p:ph sz="half" idx="16"/>
          </p:nvPr>
        </p:nvSpPr>
        <p:spPr>
          <a:xfrm>
            <a:off x="8530301" y="3849456"/>
            <a:ext cx="3148965" cy="1922438"/>
          </a:xfrm>
        </p:spPr>
        <p:txBody>
          <a:bodyPr>
            <a:noAutofit/>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6" name="Content Placeholder 2">
            <a:extLst>
              <a:ext uri="{FF2B5EF4-FFF2-40B4-BE49-F238E27FC236}">
                <a16:creationId xmlns:a16="http://schemas.microsoft.com/office/drawing/2014/main" id="{FA00A08C-FA2D-44B5-9451-63F193A3E7B3}"/>
              </a:ext>
            </a:extLst>
          </p:cNvPr>
          <p:cNvSpPr>
            <a:spLocks noGrp="1"/>
          </p:cNvSpPr>
          <p:nvPr>
            <p:ph sz="half" idx="17"/>
          </p:nvPr>
        </p:nvSpPr>
        <p:spPr>
          <a:xfrm>
            <a:off x="4888689" y="3849456"/>
            <a:ext cx="3148965" cy="1922438"/>
          </a:xfrm>
        </p:spPr>
        <p:txBody>
          <a:bodyPr>
            <a:noAutofit/>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7" name="Content Placeholder 2">
            <a:extLst>
              <a:ext uri="{FF2B5EF4-FFF2-40B4-BE49-F238E27FC236}">
                <a16:creationId xmlns:a16="http://schemas.microsoft.com/office/drawing/2014/main" id="{6A8F9540-8D26-4ADA-88E6-B9A742232C2D}"/>
              </a:ext>
            </a:extLst>
          </p:cNvPr>
          <p:cNvSpPr>
            <a:spLocks noGrp="1"/>
          </p:cNvSpPr>
          <p:nvPr>
            <p:ph sz="half" idx="18"/>
          </p:nvPr>
        </p:nvSpPr>
        <p:spPr>
          <a:xfrm>
            <a:off x="1337076" y="3849456"/>
            <a:ext cx="3148965" cy="1922438"/>
          </a:xfrm>
        </p:spPr>
        <p:txBody>
          <a:bodyPr>
            <a:noAutofit/>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9" name="Picture Placeholder 28">
            <a:extLst>
              <a:ext uri="{FF2B5EF4-FFF2-40B4-BE49-F238E27FC236}">
                <a16:creationId xmlns:a16="http://schemas.microsoft.com/office/drawing/2014/main" id="{3D7801BA-80A8-4F2C-90C8-155E6210A852}"/>
              </a:ext>
            </a:extLst>
          </p:cNvPr>
          <p:cNvSpPr>
            <a:spLocks noGrp="1"/>
          </p:cNvSpPr>
          <p:nvPr>
            <p:ph type="pic" sz="quarter" idx="19"/>
          </p:nvPr>
        </p:nvSpPr>
        <p:spPr>
          <a:xfrm>
            <a:off x="947634" y="1679576"/>
            <a:ext cx="376237" cy="376237"/>
          </a:xfrm>
        </p:spPr>
        <p:txBody>
          <a:bodyPr>
            <a:normAutofit/>
          </a:bodyPr>
          <a:lstStyle>
            <a:lvl1pPr marL="0" indent="0" algn="ctr">
              <a:buNone/>
              <a:defRPr sz="400"/>
            </a:lvl1pPr>
          </a:lstStyle>
          <a:p>
            <a:r>
              <a:rPr lang="en-US" noProof="0"/>
              <a:t>Click icon to add picture</a:t>
            </a:r>
            <a:endParaRPr lang="en-US" noProof="0" dirty="0"/>
          </a:p>
        </p:txBody>
      </p:sp>
      <p:sp>
        <p:nvSpPr>
          <p:cNvPr id="30" name="Picture Placeholder 28">
            <a:extLst>
              <a:ext uri="{FF2B5EF4-FFF2-40B4-BE49-F238E27FC236}">
                <a16:creationId xmlns:a16="http://schemas.microsoft.com/office/drawing/2014/main" id="{99C7ED62-8CE2-417B-9E03-DB47D419110B}"/>
              </a:ext>
            </a:extLst>
          </p:cNvPr>
          <p:cNvSpPr>
            <a:spLocks noGrp="1"/>
          </p:cNvSpPr>
          <p:nvPr>
            <p:ph type="pic" sz="quarter" idx="20"/>
          </p:nvPr>
        </p:nvSpPr>
        <p:spPr>
          <a:xfrm>
            <a:off x="4499246" y="1679576"/>
            <a:ext cx="376237" cy="376237"/>
          </a:xfrm>
        </p:spPr>
        <p:txBody>
          <a:bodyPr>
            <a:normAutofit/>
          </a:bodyPr>
          <a:lstStyle>
            <a:lvl1pPr marL="0" indent="0" algn="ctr">
              <a:buNone/>
              <a:defRPr sz="400"/>
            </a:lvl1pPr>
          </a:lstStyle>
          <a:p>
            <a:r>
              <a:rPr lang="en-US" noProof="0"/>
              <a:t>Click icon to add picture</a:t>
            </a:r>
            <a:endParaRPr lang="en-US" noProof="0" dirty="0"/>
          </a:p>
        </p:txBody>
      </p:sp>
      <p:sp>
        <p:nvSpPr>
          <p:cNvPr id="31" name="Picture Placeholder 28">
            <a:extLst>
              <a:ext uri="{FF2B5EF4-FFF2-40B4-BE49-F238E27FC236}">
                <a16:creationId xmlns:a16="http://schemas.microsoft.com/office/drawing/2014/main" id="{96383197-4013-4D5E-BF47-64BD2386A4D6}"/>
              </a:ext>
            </a:extLst>
          </p:cNvPr>
          <p:cNvSpPr>
            <a:spLocks noGrp="1"/>
          </p:cNvSpPr>
          <p:nvPr>
            <p:ph type="pic" sz="quarter" idx="21"/>
          </p:nvPr>
        </p:nvSpPr>
        <p:spPr>
          <a:xfrm>
            <a:off x="8126282" y="1679576"/>
            <a:ext cx="376237" cy="376237"/>
          </a:xfrm>
        </p:spPr>
        <p:txBody>
          <a:bodyPr>
            <a:normAutofit/>
          </a:bodyPr>
          <a:lstStyle>
            <a:lvl1pPr marL="0" indent="0" algn="ctr">
              <a:buNone/>
              <a:defRPr sz="400"/>
            </a:lvl1pPr>
          </a:lstStyle>
          <a:p>
            <a:r>
              <a:rPr lang="en-US" noProof="0"/>
              <a:t>Click icon to add picture</a:t>
            </a:r>
            <a:endParaRPr lang="en-US" noProof="0" dirty="0"/>
          </a:p>
        </p:txBody>
      </p:sp>
      <p:sp>
        <p:nvSpPr>
          <p:cNvPr id="32" name="Picture Placeholder 28">
            <a:extLst>
              <a:ext uri="{FF2B5EF4-FFF2-40B4-BE49-F238E27FC236}">
                <a16:creationId xmlns:a16="http://schemas.microsoft.com/office/drawing/2014/main" id="{B2568099-B430-4F70-A248-1840860FFEED}"/>
              </a:ext>
            </a:extLst>
          </p:cNvPr>
          <p:cNvSpPr>
            <a:spLocks noGrp="1"/>
          </p:cNvSpPr>
          <p:nvPr>
            <p:ph type="pic" sz="quarter" idx="22"/>
          </p:nvPr>
        </p:nvSpPr>
        <p:spPr>
          <a:xfrm>
            <a:off x="947634" y="3792079"/>
            <a:ext cx="376237" cy="376237"/>
          </a:xfrm>
        </p:spPr>
        <p:txBody>
          <a:bodyPr>
            <a:normAutofit/>
          </a:bodyPr>
          <a:lstStyle>
            <a:lvl1pPr marL="0" indent="0" algn="ctr">
              <a:buNone/>
              <a:defRPr sz="400"/>
            </a:lvl1pPr>
          </a:lstStyle>
          <a:p>
            <a:r>
              <a:rPr lang="en-US" noProof="0"/>
              <a:t>Click icon to add picture</a:t>
            </a:r>
            <a:endParaRPr lang="en-US" noProof="0" dirty="0"/>
          </a:p>
        </p:txBody>
      </p:sp>
      <p:sp>
        <p:nvSpPr>
          <p:cNvPr id="33" name="Picture Placeholder 28">
            <a:extLst>
              <a:ext uri="{FF2B5EF4-FFF2-40B4-BE49-F238E27FC236}">
                <a16:creationId xmlns:a16="http://schemas.microsoft.com/office/drawing/2014/main" id="{82A0F640-3653-4074-BEAA-B09FF6E0B391}"/>
              </a:ext>
            </a:extLst>
          </p:cNvPr>
          <p:cNvSpPr>
            <a:spLocks noGrp="1"/>
          </p:cNvSpPr>
          <p:nvPr>
            <p:ph type="pic" sz="quarter" idx="23"/>
          </p:nvPr>
        </p:nvSpPr>
        <p:spPr>
          <a:xfrm>
            <a:off x="4499246" y="3792079"/>
            <a:ext cx="376237" cy="376237"/>
          </a:xfrm>
        </p:spPr>
        <p:txBody>
          <a:bodyPr>
            <a:normAutofit/>
          </a:bodyPr>
          <a:lstStyle>
            <a:lvl1pPr marL="0" indent="0" algn="ctr">
              <a:buNone/>
              <a:defRPr sz="400"/>
            </a:lvl1pPr>
          </a:lstStyle>
          <a:p>
            <a:r>
              <a:rPr lang="en-US" noProof="0"/>
              <a:t>Click icon to add picture</a:t>
            </a:r>
            <a:endParaRPr lang="en-US" noProof="0" dirty="0"/>
          </a:p>
        </p:txBody>
      </p:sp>
      <p:sp>
        <p:nvSpPr>
          <p:cNvPr id="34" name="Picture Placeholder 28">
            <a:extLst>
              <a:ext uri="{FF2B5EF4-FFF2-40B4-BE49-F238E27FC236}">
                <a16:creationId xmlns:a16="http://schemas.microsoft.com/office/drawing/2014/main" id="{1723BD4F-261F-418F-B763-09039D2CA7B6}"/>
              </a:ext>
            </a:extLst>
          </p:cNvPr>
          <p:cNvSpPr>
            <a:spLocks noGrp="1"/>
          </p:cNvSpPr>
          <p:nvPr>
            <p:ph type="pic" sz="quarter" idx="24"/>
          </p:nvPr>
        </p:nvSpPr>
        <p:spPr>
          <a:xfrm>
            <a:off x="8126282" y="3792079"/>
            <a:ext cx="376237" cy="376237"/>
          </a:xfrm>
        </p:spPr>
        <p:txBody>
          <a:bodyPr>
            <a:normAutofit/>
          </a:bodyPr>
          <a:lstStyle>
            <a:lvl1pPr marL="0" indent="0" algn="ctr">
              <a:buNone/>
              <a:defRPr sz="400"/>
            </a:lvl1pPr>
          </a:lstStyle>
          <a:p>
            <a:r>
              <a:rPr lang="en-US" noProof="0"/>
              <a:t>Click icon to add picture</a:t>
            </a:r>
            <a:endParaRPr lang="en-US" noProof="0" dirty="0"/>
          </a:p>
        </p:txBody>
      </p:sp>
    </p:spTree>
    <p:extLst>
      <p:ext uri="{BB962C8B-B14F-4D97-AF65-F5344CB8AC3E}">
        <p14:creationId xmlns:p14="http://schemas.microsoft.com/office/powerpoint/2010/main" val="26671047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Comparison with picture">
    <p:spTree>
      <p:nvGrpSpPr>
        <p:cNvPr id="1" name=""/>
        <p:cNvGrpSpPr/>
        <p:nvPr/>
      </p:nvGrpSpPr>
      <p:grpSpPr>
        <a:xfrm>
          <a:off x="0" y="0"/>
          <a:ext cx="0" cy="0"/>
          <a:chOff x="0" y="0"/>
          <a:chExt cx="0" cy="0"/>
        </a:xfrm>
      </p:grpSpPr>
      <p:sp>
        <p:nvSpPr>
          <p:cNvPr id="14" name="Picture Placeholder 12">
            <a:extLst>
              <a:ext uri="{FF2B5EF4-FFF2-40B4-BE49-F238E27FC236}">
                <a16:creationId xmlns:a16="http://schemas.microsoft.com/office/drawing/2014/main" id="{B74348DE-EC54-4C62-948C-0B2BF9045578}"/>
              </a:ext>
            </a:extLst>
          </p:cNvPr>
          <p:cNvSpPr>
            <a:spLocks noGrp="1"/>
          </p:cNvSpPr>
          <p:nvPr>
            <p:ph type="pic" sz="quarter" idx="13"/>
          </p:nvPr>
        </p:nvSpPr>
        <p:spPr>
          <a:xfrm>
            <a:off x="0" y="3115389"/>
            <a:ext cx="12188825" cy="3742611"/>
          </a:xfrm>
        </p:spPr>
        <p:txBody>
          <a:bodyPr/>
          <a:lstStyle>
            <a:lvl1pPr marL="0" indent="0" algn="ctr">
              <a:buNone/>
              <a:defRPr/>
            </a:lvl1pPr>
          </a:lstStyle>
          <a:p>
            <a:r>
              <a:rPr lang="en-US" noProof="0"/>
              <a:t>Click icon to add picture</a:t>
            </a:r>
            <a:endParaRPr lang="en-US" noProof="0" dirty="0"/>
          </a:p>
        </p:txBody>
      </p:sp>
      <p:sp>
        <p:nvSpPr>
          <p:cNvPr id="10" name="object 3">
            <a:extLst>
              <a:ext uri="{FF2B5EF4-FFF2-40B4-BE49-F238E27FC236}">
                <a16:creationId xmlns:a16="http://schemas.microsoft.com/office/drawing/2014/main" id="{2A53E879-94A1-4659-9069-ED0D6F03014D}"/>
              </a:ext>
            </a:extLst>
          </p:cNvPr>
          <p:cNvSpPr/>
          <p:nvPr userDrawn="1"/>
        </p:nvSpPr>
        <p:spPr>
          <a:xfrm>
            <a:off x="2400" y="1999821"/>
            <a:ext cx="12189600" cy="1115568"/>
          </a:xfrm>
          <a:custGeom>
            <a:avLst/>
            <a:gdLst/>
            <a:ahLst/>
            <a:cxnLst/>
            <a:rect l="l" t="t" r="r" b="b"/>
            <a:pathLst>
              <a:path w="12189460" h="6858000">
                <a:moveTo>
                  <a:pt x="0" y="6858000"/>
                </a:moveTo>
                <a:lnTo>
                  <a:pt x="12188952" y="6858000"/>
                </a:lnTo>
                <a:lnTo>
                  <a:pt x="12188952" y="0"/>
                </a:lnTo>
                <a:lnTo>
                  <a:pt x="0" y="0"/>
                </a:lnTo>
                <a:lnTo>
                  <a:pt x="0" y="6858000"/>
                </a:lnTo>
                <a:close/>
              </a:path>
            </a:pathLst>
          </a:custGeom>
          <a:solidFill>
            <a:schemeClr val="accent2"/>
          </a:solidFill>
        </p:spPr>
        <p:txBody>
          <a:bodyPr wrap="square" lIns="0" tIns="0" rIns="0" bIns="0" rtlCol="0"/>
          <a:lstStyle/>
          <a:p>
            <a:endParaRPr lang="en-US" noProof="0" dirty="0"/>
          </a:p>
        </p:txBody>
      </p:sp>
      <p:sp>
        <p:nvSpPr>
          <p:cNvPr id="2" name="Title 1">
            <a:extLst>
              <a:ext uri="{FF2B5EF4-FFF2-40B4-BE49-F238E27FC236}">
                <a16:creationId xmlns:a16="http://schemas.microsoft.com/office/drawing/2014/main" id="{0EF43C73-1D0F-45F9-A7E4-E9D24EAFDE3D}"/>
              </a:ext>
            </a:extLst>
          </p:cNvPr>
          <p:cNvSpPr>
            <a:spLocks noGrp="1"/>
          </p:cNvSpPr>
          <p:nvPr>
            <p:ph type="title"/>
          </p:nvPr>
        </p:nvSpPr>
        <p:spPr>
          <a:xfrm>
            <a:off x="839788" y="365125"/>
            <a:ext cx="10515600" cy="1325563"/>
          </a:xfrm>
        </p:spPr>
        <p:txBody>
          <a:bodyPr/>
          <a:lstStyle/>
          <a:p>
            <a:r>
              <a:rPr lang="en-US" noProof="0"/>
              <a:t>Click to edit Master title style</a:t>
            </a:r>
          </a:p>
        </p:txBody>
      </p:sp>
      <p:sp>
        <p:nvSpPr>
          <p:cNvPr id="3" name="Text Placeholder 2">
            <a:extLst>
              <a:ext uri="{FF2B5EF4-FFF2-40B4-BE49-F238E27FC236}">
                <a16:creationId xmlns:a16="http://schemas.microsoft.com/office/drawing/2014/main" id="{D3B88E76-F6AB-4621-A9A6-20A81C5A3F91}"/>
              </a:ext>
            </a:extLst>
          </p:cNvPr>
          <p:cNvSpPr>
            <a:spLocks noGrp="1"/>
          </p:cNvSpPr>
          <p:nvPr>
            <p:ph type="body" idx="1"/>
          </p:nvPr>
        </p:nvSpPr>
        <p:spPr>
          <a:xfrm>
            <a:off x="839788" y="1985963"/>
            <a:ext cx="5157787" cy="823912"/>
          </a:xfrm>
        </p:spPr>
        <p:txBody>
          <a:bodyPr anchor="b"/>
          <a:lstStyle>
            <a:lvl1pPr marL="0" indent="0">
              <a:buNone/>
              <a:defRPr sz="2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4" name="Content Placeholder 3">
            <a:extLst>
              <a:ext uri="{FF2B5EF4-FFF2-40B4-BE49-F238E27FC236}">
                <a16:creationId xmlns:a16="http://schemas.microsoft.com/office/drawing/2014/main" id="{6A313FB9-6D6C-4F61-9E7A-76E686D06C25}"/>
              </a:ext>
            </a:extLst>
          </p:cNvPr>
          <p:cNvSpPr>
            <a:spLocks noGrp="1"/>
          </p:cNvSpPr>
          <p:nvPr>
            <p:ph sz="half" idx="2"/>
          </p:nvPr>
        </p:nvSpPr>
        <p:spPr>
          <a:xfrm>
            <a:off x="839788" y="3434047"/>
            <a:ext cx="5157787" cy="2755616"/>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ext Placeholder 4">
            <a:extLst>
              <a:ext uri="{FF2B5EF4-FFF2-40B4-BE49-F238E27FC236}">
                <a16:creationId xmlns:a16="http://schemas.microsoft.com/office/drawing/2014/main" id="{2A93A737-E48B-4909-BE04-F55B58103257}"/>
              </a:ext>
            </a:extLst>
          </p:cNvPr>
          <p:cNvSpPr>
            <a:spLocks noGrp="1"/>
          </p:cNvSpPr>
          <p:nvPr>
            <p:ph type="body" sz="quarter" idx="3"/>
          </p:nvPr>
        </p:nvSpPr>
        <p:spPr>
          <a:xfrm>
            <a:off x="6172200" y="1985963"/>
            <a:ext cx="5183188" cy="823912"/>
          </a:xfrm>
        </p:spPr>
        <p:txBody>
          <a:bodyPr anchor="b"/>
          <a:lstStyle>
            <a:lvl1pPr marL="0" indent="0">
              <a:buNone/>
              <a:defRPr sz="2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6" name="Content Placeholder 5">
            <a:extLst>
              <a:ext uri="{FF2B5EF4-FFF2-40B4-BE49-F238E27FC236}">
                <a16:creationId xmlns:a16="http://schemas.microsoft.com/office/drawing/2014/main" id="{D8F9958C-DB5F-444E-ACE8-73F5E0CA67F1}"/>
              </a:ext>
            </a:extLst>
          </p:cNvPr>
          <p:cNvSpPr>
            <a:spLocks noGrp="1"/>
          </p:cNvSpPr>
          <p:nvPr>
            <p:ph sz="quarter" idx="4"/>
          </p:nvPr>
        </p:nvSpPr>
        <p:spPr>
          <a:xfrm>
            <a:off x="6172200" y="3434047"/>
            <a:ext cx="5183188" cy="2755616"/>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Date Placeholder 6">
            <a:extLst>
              <a:ext uri="{FF2B5EF4-FFF2-40B4-BE49-F238E27FC236}">
                <a16:creationId xmlns:a16="http://schemas.microsoft.com/office/drawing/2014/main" id="{11D097D1-3052-4C1F-B573-CA25FFF6CCB5}"/>
              </a:ext>
            </a:extLst>
          </p:cNvPr>
          <p:cNvSpPr>
            <a:spLocks noGrp="1"/>
          </p:cNvSpPr>
          <p:nvPr>
            <p:ph type="dt" sz="half" idx="10"/>
          </p:nvPr>
        </p:nvSpPr>
        <p:spPr/>
        <p:txBody>
          <a:bodyPr/>
          <a:lstStyle/>
          <a:p>
            <a:fld id="{C6A5CD8C-7FEF-4E71-8EB9-D3BA6E2E3E9E}" type="datetime1">
              <a:rPr lang="en-US" noProof="0" smtClean="0"/>
              <a:t>1/27/2025</a:t>
            </a:fld>
            <a:endParaRPr lang="en-US" noProof="0" dirty="0"/>
          </a:p>
        </p:txBody>
      </p:sp>
      <p:sp>
        <p:nvSpPr>
          <p:cNvPr id="8" name="Footer Placeholder 7">
            <a:extLst>
              <a:ext uri="{FF2B5EF4-FFF2-40B4-BE49-F238E27FC236}">
                <a16:creationId xmlns:a16="http://schemas.microsoft.com/office/drawing/2014/main" id="{F2607AC3-2220-4DDA-A22A-C404538FE48E}"/>
              </a:ext>
            </a:extLst>
          </p:cNvPr>
          <p:cNvSpPr>
            <a:spLocks noGrp="1"/>
          </p:cNvSpPr>
          <p:nvPr>
            <p:ph type="ftr" sz="quarter" idx="11"/>
          </p:nvPr>
        </p:nvSpPr>
        <p:spPr/>
        <p:txBody>
          <a:bodyPr/>
          <a:lstStyle/>
          <a:p>
            <a:endParaRPr lang="en-US" noProof="0" dirty="0"/>
          </a:p>
        </p:txBody>
      </p:sp>
      <p:sp>
        <p:nvSpPr>
          <p:cNvPr id="9" name="Slide Number Placeholder 8">
            <a:extLst>
              <a:ext uri="{FF2B5EF4-FFF2-40B4-BE49-F238E27FC236}">
                <a16:creationId xmlns:a16="http://schemas.microsoft.com/office/drawing/2014/main" id="{6FD8DEB3-F122-4B42-9E12-F61189B878B2}"/>
              </a:ext>
            </a:extLst>
          </p:cNvPr>
          <p:cNvSpPr>
            <a:spLocks noGrp="1"/>
          </p:cNvSpPr>
          <p:nvPr>
            <p:ph type="sldNum" sz="quarter" idx="12"/>
          </p:nvPr>
        </p:nvSpPr>
        <p:spPr/>
        <p:txBody>
          <a:bodyPr/>
          <a:lstStyle/>
          <a:p>
            <a:fld id="{82EE24B5-652C-4DB5-B7C3-B5BBEC1280B1}" type="slidenum">
              <a:rPr lang="en-US" noProof="0" smtClean="0"/>
              <a:t>‹#›</a:t>
            </a:fld>
            <a:endParaRPr lang="en-US" noProof="0" dirty="0"/>
          </a:p>
        </p:txBody>
      </p:sp>
    </p:spTree>
    <p:extLst>
      <p:ext uri="{BB962C8B-B14F-4D97-AF65-F5344CB8AC3E}">
        <p14:creationId xmlns:p14="http://schemas.microsoft.com/office/powerpoint/2010/main" val="277533900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hree Content">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4E60EB58-EF7E-435A-8B07-B5BCF3AF119F}"/>
              </a:ext>
            </a:extLst>
          </p:cNvPr>
          <p:cNvSpPr>
            <a:spLocks noGrp="1"/>
          </p:cNvSpPr>
          <p:nvPr>
            <p:ph type="sldNum" sz="quarter" idx="12"/>
          </p:nvPr>
        </p:nvSpPr>
        <p:spPr/>
        <p:txBody>
          <a:bodyPr/>
          <a:lstStyle/>
          <a:p>
            <a:fld id="{82EE24B5-652C-4DB5-B7C3-B5BBEC1280B1}" type="slidenum">
              <a:rPr lang="en-US" noProof="0" smtClean="0"/>
              <a:t>‹#›</a:t>
            </a:fld>
            <a:endParaRPr lang="en-US" noProof="0" dirty="0"/>
          </a:p>
        </p:txBody>
      </p:sp>
      <p:sp>
        <p:nvSpPr>
          <p:cNvPr id="2" name="Title 1">
            <a:extLst>
              <a:ext uri="{FF2B5EF4-FFF2-40B4-BE49-F238E27FC236}">
                <a16:creationId xmlns:a16="http://schemas.microsoft.com/office/drawing/2014/main" id="{E7F76098-6FA1-470A-BEF4-E4B0AC75E8FE}"/>
              </a:ext>
            </a:extLst>
          </p:cNvPr>
          <p:cNvSpPr>
            <a:spLocks noGrp="1"/>
          </p:cNvSpPr>
          <p:nvPr>
            <p:ph type="title"/>
          </p:nvPr>
        </p:nvSpPr>
        <p:spPr/>
        <p:txBody>
          <a:bodyPr/>
          <a:lstStyle/>
          <a:p>
            <a:r>
              <a:rPr lang="en-US" noProof="0"/>
              <a:t>Click to edit Master title style</a:t>
            </a:r>
          </a:p>
        </p:txBody>
      </p:sp>
      <p:sp>
        <p:nvSpPr>
          <p:cNvPr id="5" name="Date Placeholder 4">
            <a:extLst>
              <a:ext uri="{FF2B5EF4-FFF2-40B4-BE49-F238E27FC236}">
                <a16:creationId xmlns:a16="http://schemas.microsoft.com/office/drawing/2014/main" id="{47F57DE0-C032-4FCC-9006-09C2C328A665}"/>
              </a:ext>
            </a:extLst>
          </p:cNvPr>
          <p:cNvSpPr>
            <a:spLocks noGrp="1"/>
          </p:cNvSpPr>
          <p:nvPr>
            <p:ph type="dt" sz="half" idx="10"/>
          </p:nvPr>
        </p:nvSpPr>
        <p:spPr/>
        <p:txBody>
          <a:bodyPr/>
          <a:lstStyle/>
          <a:p>
            <a:fld id="{397CD216-73DE-4B96-8E1B-BB64D86142BB}" type="datetime1">
              <a:rPr lang="en-US" noProof="0" smtClean="0"/>
              <a:t>1/27/2025</a:t>
            </a:fld>
            <a:endParaRPr lang="en-US" noProof="0" dirty="0"/>
          </a:p>
        </p:txBody>
      </p:sp>
      <p:sp>
        <p:nvSpPr>
          <p:cNvPr id="6" name="Footer Placeholder 5">
            <a:extLst>
              <a:ext uri="{FF2B5EF4-FFF2-40B4-BE49-F238E27FC236}">
                <a16:creationId xmlns:a16="http://schemas.microsoft.com/office/drawing/2014/main" id="{90C776CB-2819-4488-9012-A6EA22079A47}"/>
              </a:ext>
            </a:extLst>
          </p:cNvPr>
          <p:cNvSpPr>
            <a:spLocks noGrp="1"/>
          </p:cNvSpPr>
          <p:nvPr>
            <p:ph type="ftr" sz="quarter" idx="11"/>
          </p:nvPr>
        </p:nvSpPr>
        <p:spPr/>
        <p:txBody>
          <a:bodyPr/>
          <a:lstStyle/>
          <a:p>
            <a:endParaRPr lang="en-US" noProof="0" dirty="0"/>
          </a:p>
        </p:txBody>
      </p:sp>
      <p:sp>
        <p:nvSpPr>
          <p:cNvPr id="12" name="Picture Placeholder 11">
            <a:extLst>
              <a:ext uri="{FF2B5EF4-FFF2-40B4-BE49-F238E27FC236}">
                <a16:creationId xmlns:a16="http://schemas.microsoft.com/office/drawing/2014/main" id="{B15EEB49-54F4-404C-9B31-AD488BFCB2E0}"/>
              </a:ext>
            </a:extLst>
          </p:cNvPr>
          <p:cNvSpPr>
            <a:spLocks noGrp="1"/>
          </p:cNvSpPr>
          <p:nvPr>
            <p:ph type="pic" sz="quarter" idx="14"/>
          </p:nvPr>
        </p:nvSpPr>
        <p:spPr>
          <a:xfrm>
            <a:off x="1772412" y="2219248"/>
            <a:ext cx="2414016" cy="2414016"/>
          </a:xfrm>
          <a:prstGeom prst="ellipse">
            <a:avLst/>
          </a:prstGeom>
          <a:noFill/>
          <a:ln w="387350">
            <a:noFill/>
          </a:ln>
        </p:spPr>
        <p:txBody>
          <a:bodyPr/>
          <a:lstStyle/>
          <a:p>
            <a:r>
              <a:rPr lang="en-US" noProof="0"/>
              <a:t>Click icon to add picture</a:t>
            </a:r>
            <a:endParaRPr lang="en-US" noProof="0" dirty="0"/>
          </a:p>
        </p:txBody>
      </p:sp>
      <p:sp>
        <p:nvSpPr>
          <p:cNvPr id="17" name="Picture Placeholder 11">
            <a:extLst>
              <a:ext uri="{FF2B5EF4-FFF2-40B4-BE49-F238E27FC236}">
                <a16:creationId xmlns:a16="http://schemas.microsoft.com/office/drawing/2014/main" id="{6B2DD458-866A-421E-9AD0-B0D9E1195728}"/>
              </a:ext>
            </a:extLst>
          </p:cNvPr>
          <p:cNvSpPr>
            <a:spLocks noGrp="1"/>
          </p:cNvSpPr>
          <p:nvPr>
            <p:ph type="pic" sz="quarter" idx="17"/>
          </p:nvPr>
        </p:nvSpPr>
        <p:spPr>
          <a:xfrm>
            <a:off x="8005572" y="2196083"/>
            <a:ext cx="2414016" cy="2414016"/>
          </a:xfrm>
          <a:prstGeom prst="ellipse">
            <a:avLst/>
          </a:prstGeom>
          <a:noFill/>
          <a:ln w="387350">
            <a:noFill/>
          </a:ln>
        </p:spPr>
        <p:txBody>
          <a:bodyPr/>
          <a:lstStyle/>
          <a:p>
            <a:r>
              <a:rPr lang="en-US" noProof="0"/>
              <a:t>Click icon to add picture</a:t>
            </a:r>
            <a:endParaRPr lang="en-US" noProof="0" dirty="0"/>
          </a:p>
        </p:txBody>
      </p:sp>
      <p:sp>
        <p:nvSpPr>
          <p:cNvPr id="14" name="Picture Placeholder 11">
            <a:extLst>
              <a:ext uri="{FF2B5EF4-FFF2-40B4-BE49-F238E27FC236}">
                <a16:creationId xmlns:a16="http://schemas.microsoft.com/office/drawing/2014/main" id="{57A4D097-9603-42DC-888D-8039CE6ADC94}"/>
              </a:ext>
            </a:extLst>
          </p:cNvPr>
          <p:cNvSpPr>
            <a:spLocks noGrp="1"/>
          </p:cNvSpPr>
          <p:nvPr>
            <p:ph type="pic" sz="quarter" idx="16"/>
          </p:nvPr>
        </p:nvSpPr>
        <p:spPr>
          <a:xfrm>
            <a:off x="4587240" y="2019165"/>
            <a:ext cx="3017520" cy="3017520"/>
          </a:xfrm>
          <a:prstGeom prst="ellipse">
            <a:avLst/>
          </a:prstGeom>
          <a:noFill/>
        </p:spPr>
        <p:txBody>
          <a:bodyPr/>
          <a:lstStyle/>
          <a:p>
            <a:r>
              <a:rPr lang="en-US" noProof="0"/>
              <a:t>Click icon to add picture</a:t>
            </a:r>
            <a:endParaRPr lang="en-US" noProof="0" dirty="0"/>
          </a:p>
        </p:txBody>
      </p:sp>
      <p:sp>
        <p:nvSpPr>
          <p:cNvPr id="25" name="Text Placeholder 23">
            <a:extLst>
              <a:ext uri="{FF2B5EF4-FFF2-40B4-BE49-F238E27FC236}">
                <a16:creationId xmlns:a16="http://schemas.microsoft.com/office/drawing/2014/main" id="{B9B9E0BA-35AD-4D69-9A03-35F2509C2C27}"/>
              </a:ext>
            </a:extLst>
          </p:cNvPr>
          <p:cNvSpPr>
            <a:spLocks noGrp="1"/>
          </p:cNvSpPr>
          <p:nvPr>
            <p:ph type="body" sz="quarter" idx="19"/>
          </p:nvPr>
        </p:nvSpPr>
        <p:spPr>
          <a:xfrm>
            <a:off x="1612900" y="5033963"/>
            <a:ext cx="2700338" cy="738187"/>
          </a:xfrm>
        </p:spPr>
        <p:txBody>
          <a:bodyPr>
            <a:normAutofit/>
          </a:bodyPr>
          <a:lstStyle>
            <a:lvl1pPr marL="0" indent="0" algn="ctr">
              <a:buNone/>
              <a:defRPr sz="2000">
                <a:solidFill>
                  <a:schemeClr val="bg1">
                    <a:lumMod val="95000"/>
                  </a:schemeClr>
                </a:solidFill>
                <a:latin typeface="+mj-lt"/>
              </a:defRPr>
            </a:lvl1pPr>
          </a:lstStyle>
          <a:p>
            <a:pPr lvl="0"/>
            <a:r>
              <a:rPr lang="en-US" noProof="0"/>
              <a:t>Click to edit Master text styles</a:t>
            </a:r>
          </a:p>
        </p:txBody>
      </p:sp>
      <p:sp>
        <p:nvSpPr>
          <p:cNvPr id="26" name="Text Placeholder 23">
            <a:extLst>
              <a:ext uri="{FF2B5EF4-FFF2-40B4-BE49-F238E27FC236}">
                <a16:creationId xmlns:a16="http://schemas.microsoft.com/office/drawing/2014/main" id="{B1CC61B3-695C-423D-8F0B-45674DC932B3}"/>
              </a:ext>
            </a:extLst>
          </p:cNvPr>
          <p:cNvSpPr>
            <a:spLocks noGrp="1"/>
          </p:cNvSpPr>
          <p:nvPr>
            <p:ph type="body" sz="quarter" idx="20"/>
          </p:nvPr>
        </p:nvSpPr>
        <p:spPr>
          <a:xfrm>
            <a:off x="4745831" y="5236700"/>
            <a:ext cx="2700338" cy="738187"/>
          </a:xfrm>
        </p:spPr>
        <p:txBody>
          <a:bodyPr>
            <a:normAutofit/>
          </a:bodyPr>
          <a:lstStyle>
            <a:lvl1pPr marL="0" indent="0" algn="ctr">
              <a:buNone/>
              <a:defRPr sz="2000">
                <a:solidFill>
                  <a:schemeClr val="bg1">
                    <a:lumMod val="95000"/>
                  </a:schemeClr>
                </a:solidFill>
                <a:latin typeface="+mj-lt"/>
              </a:defRPr>
            </a:lvl1pPr>
          </a:lstStyle>
          <a:p>
            <a:pPr lvl="0"/>
            <a:r>
              <a:rPr lang="en-US" noProof="0"/>
              <a:t>Click to edit Master text styles</a:t>
            </a:r>
          </a:p>
        </p:txBody>
      </p:sp>
      <p:sp>
        <p:nvSpPr>
          <p:cNvPr id="27" name="Text Placeholder 23">
            <a:extLst>
              <a:ext uri="{FF2B5EF4-FFF2-40B4-BE49-F238E27FC236}">
                <a16:creationId xmlns:a16="http://schemas.microsoft.com/office/drawing/2014/main" id="{B870F23E-35A1-4942-A685-641AA883066A}"/>
              </a:ext>
            </a:extLst>
          </p:cNvPr>
          <p:cNvSpPr>
            <a:spLocks noGrp="1"/>
          </p:cNvSpPr>
          <p:nvPr>
            <p:ph type="body" sz="quarter" idx="21"/>
          </p:nvPr>
        </p:nvSpPr>
        <p:spPr>
          <a:xfrm>
            <a:off x="7878762" y="5033963"/>
            <a:ext cx="2700338" cy="738187"/>
          </a:xfrm>
        </p:spPr>
        <p:txBody>
          <a:bodyPr>
            <a:normAutofit/>
          </a:bodyPr>
          <a:lstStyle>
            <a:lvl1pPr marL="0" indent="0" algn="ctr">
              <a:buNone/>
              <a:defRPr sz="2000">
                <a:solidFill>
                  <a:schemeClr val="bg1">
                    <a:lumMod val="95000"/>
                  </a:schemeClr>
                </a:solidFill>
                <a:latin typeface="+mj-lt"/>
              </a:defRPr>
            </a:lvl1pPr>
          </a:lstStyle>
          <a:p>
            <a:pPr lvl="0"/>
            <a:r>
              <a:rPr lang="en-US" noProof="0"/>
              <a:t>Click to edit Master text styles</a:t>
            </a:r>
          </a:p>
        </p:txBody>
      </p:sp>
      <p:sp>
        <p:nvSpPr>
          <p:cNvPr id="29" name="Picture Placeholder 28">
            <a:extLst>
              <a:ext uri="{FF2B5EF4-FFF2-40B4-BE49-F238E27FC236}">
                <a16:creationId xmlns:a16="http://schemas.microsoft.com/office/drawing/2014/main" id="{863B8202-88BB-4ED4-B936-9D9C0B4C8D17}"/>
              </a:ext>
            </a:extLst>
          </p:cNvPr>
          <p:cNvSpPr>
            <a:spLocks noGrp="1"/>
          </p:cNvSpPr>
          <p:nvPr>
            <p:ph type="pic" sz="quarter" idx="22"/>
          </p:nvPr>
        </p:nvSpPr>
        <p:spPr>
          <a:xfrm>
            <a:off x="0" y="0"/>
            <a:ext cx="12192000" cy="6858000"/>
          </a:xfrm>
        </p:spPr>
        <p:txBody>
          <a:bodyPr/>
          <a:lstStyle>
            <a:lvl1pPr marL="0" indent="0" algn="ctr">
              <a:buNone/>
              <a:defRPr/>
            </a:lvl1pPr>
          </a:lstStyle>
          <a:p>
            <a:r>
              <a:rPr lang="en-US" noProof="0"/>
              <a:t>Click icon to add picture</a:t>
            </a:r>
            <a:endParaRPr lang="en-US" noProof="0" dirty="0"/>
          </a:p>
        </p:txBody>
      </p:sp>
    </p:spTree>
    <p:extLst>
      <p:ext uri="{BB962C8B-B14F-4D97-AF65-F5344CB8AC3E}">
        <p14:creationId xmlns:p14="http://schemas.microsoft.com/office/powerpoint/2010/main" val="4999237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Picture with Caption_2">
    <p:spTree>
      <p:nvGrpSpPr>
        <p:cNvPr id="1" name=""/>
        <p:cNvGrpSpPr/>
        <p:nvPr/>
      </p:nvGrpSpPr>
      <p:grpSpPr>
        <a:xfrm>
          <a:off x="0" y="0"/>
          <a:ext cx="0" cy="0"/>
          <a:chOff x="0" y="0"/>
          <a:chExt cx="0" cy="0"/>
        </a:xfrm>
      </p:grpSpPr>
      <p:sp>
        <p:nvSpPr>
          <p:cNvPr id="8" name="object 3">
            <a:extLst>
              <a:ext uri="{FF2B5EF4-FFF2-40B4-BE49-F238E27FC236}">
                <a16:creationId xmlns:a16="http://schemas.microsoft.com/office/drawing/2014/main" id="{29F16048-FF4E-41B1-B3D4-0FB210A70DF2}"/>
              </a:ext>
            </a:extLst>
          </p:cNvPr>
          <p:cNvSpPr/>
          <p:nvPr userDrawn="1"/>
        </p:nvSpPr>
        <p:spPr>
          <a:xfrm>
            <a:off x="5294630" y="0"/>
            <a:ext cx="6897370" cy="6858000"/>
          </a:xfrm>
          <a:custGeom>
            <a:avLst/>
            <a:gdLst/>
            <a:ahLst/>
            <a:cxnLst/>
            <a:rect l="l" t="t" r="r" b="b"/>
            <a:pathLst>
              <a:path w="6897370" h="6858000">
                <a:moveTo>
                  <a:pt x="0" y="6858000"/>
                </a:moveTo>
                <a:lnTo>
                  <a:pt x="6896900" y="6858000"/>
                </a:lnTo>
                <a:lnTo>
                  <a:pt x="6896900" y="0"/>
                </a:lnTo>
                <a:lnTo>
                  <a:pt x="0" y="0"/>
                </a:lnTo>
                <a:lnTo>
                  <a:pt x="0" y="6858000"/>
                </a:lnTo>
                <a:close/>
              </a:path>
            </a:pathLst>
          </a:custGeom>
          <a:solidFill>
            <a:schemeClr val="accent2"/>
          </a:solidFill>
        </p:spPr>
        <p:txBody>
          <a:bodyPr wrap="square" lIns="0" tIns="0" rIns="0" bIns="0" rtlCol="0"/>
          <a:lstStyle/>
          <a:p>
            <a:endParaRPr lang="en-US" noProof="0" dirty="0"/>
          </a:p>
        </p:txBody>
      </p:sp>
      <p:sp>
        <p:nvSpPr>
          <p:cNvPr id="11" name="Oval 10">
            <a:extLst>
              <a:ext uri="{FF2B5EF4-FFF2-40B4-BE49-F238E27FC236}">
                <a16:creationId xmlns:a16="http://schemas.microsoft.com/office/drawing/2014/main" id="{98AB8B54-69CD-4C57-8DBB-02A0E09851DD}"/>
              </a:ext>
            </a:extLst>
          </p:cNvPr>
          <p:cNvSpPr/>
          <p:nvPr userDrawn="1"/>
        </p:nvSpPr>
        <p:spPr>
          <a:xfrm>
            <a:off x="11562237" y="6227432"/>
            <a:ext cx="266400" cy="2664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690E0AA-5363-4861-AB6B-0E4D34D74B92}"/>
              </a:ext>
            </a:extLst>
          </p:cNvPr>
          <p:cNvSpPr>
            <a:spLocks noGrp="1"/>
          </p:cNvSpPr>
          <p:nvPr>
            <p:ph type="title"/>
          </p:nvPr>
        </p:nvSpPr>
        <p:spPr>
          <a:xfrm>
            <a:off x="839788" y="417362"/>
            <a:ext cx="3932237" cy="1302111"/>
          </a:xfrm>
        </p:spPr>
        <p:txBody>
          <a:bodyPr anchor="b"/>
          <a:lstStyle>
            <a:lvl1pPr>
              <a:defRPr sz="3200"/>
            </a:lvl1pPr>
          </a:lstStyle>
          <a:p>
            <a:r>
              <a:rPr lang="en-US" noProof="0"/>
              <a:t>Click to edit Master title style</a:t>
            </a:r>
          </a:p>
        </p:txBody>
      </p:sp>
      <p:sp>
        <p:nvSpPr>
          <p:cNvPr id="4" name="Text Placeholder 3">
            <a:extLst>
              <a:ext uri="{FF2B5EF4-FFF2-40B4-BE49-F238E27FC236}">
                <a16:creationId xmlns:a16="http://schemas.microsoft.com/office/drawing/2014/main" id="{EA79774D-36EB-4201-B1AC-922DD2E06640}"/>
              </a:ext>
            </a:extLst>
          </p:cNvPr>
          <p:cNvSpPr>
            <a:spLocks noGrp="1"/>
          </p:cNvSpPr>
          <p:nvPr>
            <p:ph type="body" sz="half" idx="2"/>
          </p:nvPr>
        </p:nvSpPr>
        <p:spPr>
          <a:xfrm>
            <a:off x="7294251" y="1192697"/>
            <a:ext cx="4057961" cy="1431234"/>
          </a:xfrm>
        </p:spPr>
        <p:txBody>
          <a:bodyPr/>
          <a:lstStyle>
            <a:lvl1pPr marL="0" indent="0">
              <a:buNone/>
              <a:defRPr sz="1600">
                <a:solidFill>
                  <a:schemeClr val="bg2">
                    <a:lumMod val="40000"/>
                    <a:lumOff val="6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5" name="Date Placeholder 4">
            <a:extLst>
              <a:ext uri="{FF2B5EF4-FFF2-40B4-BE49-F238E27FC236}">
                <a16:creationId xmlns:a16="http://schemas.microsoft.com/office/drawing/2014/main" id="{CAD1E234-1CB2-41A0-B40D-7E7F160CBA11}"/>
              </a:ext>
            </a:extLst>
          </p:cNvPr>
          <p:cNvSpPr>
            <a:spLocks noGrp="1"/>
          </p:cNvSpPr>
          <p:nvPr>
            <p:ph type="dt" sz="half" idx="10"/>
          </p:nvPr>
        </p:nvSpPr>
        <p:spPr/>
        <p:txBody>
          <a:bodyPr/>
          <a:lstStyle/>
          <a:p>
            <a:fld id="{8C6D634D-0427-413D-A0D0-098959D06FEF}" type="datetime1">
              <a:rPr lang="en-US" noProof="0" smtClean="0"/>
              <a:t>1/27/2025</a:t>
            </a:fld>
            <a:endParaRPr lang="en-US" noProof="0" dirty="0"/>
          </a:p>
        </p:txBody>
      </p:sp>
      <p:sp>
        <p:nvSpPr>
          <p:cNvPr id="6" name="Footer Placeholder 5">
            <a:extLst>
              <a:ext uri="{FF2B5EF4-FFF2-40B4-BE49-F238E27FC236}">
                <a16:creationId xmlns:a16="http://schemas.microsoft.com/office/drawing/2014/main" id="{99FD472E-6334-4051-B4D9-6361A819F792}"/>
              </a:ext>
            </a:extLst>
          </p:cNvPr>
          <p:cNvSpPr>
            <a:spLocks noGrp="1"/>
          </p:cNvSpPr>
          <p:nvPr>
            <p:ph type="ftr" sz="quarter" idx="11"/>
          </p:nvPr>
        </p:nvSpPr>
        <p:spPr/>
        <p:txBody>
          <a:bodyPr/>
          <a:lstStyle/>
          <a:p>
            <a:endParaRPr lang="en-US" noProof="0" dirty="0"/>
          </a:p>
        </p:txBody>
      </p:sp>
      <p:sp>
        <p:nvSpPr>
          <p:cNvPr id="7" name="Slide Number Placeholder 6">
            <a:extLst>
              <a:ext uri="{FF2B5EF4-FFF2-40B4-BE49-F238E27FC236}">
                <a16:creationId xmlns:a16="http://schemas.microsoft.com/office/drawing/2014/main" id="{192384B9-6290-4070-B7D1-A105B27F0CB0}"/>
              </a:ext>
            </a:extLst>
          </p:cNvPr>
          <p:cNvSpPr>
            <a:spLocks noGrp="1"/>
          </p:cNvSpPr>
          <p:nvPr>
            <p:ph type="sldNum" sz="quarter" idx="12"/>
          </p:nvPr>
        </p:nvSpPr>
        <p:spPr/>
        <p:txBody>
          <a:bodyPr/>
          <a:lstStyle/>
          <a:p>
            <a:fld id="{82EE24B5-652C-4DB5-B7C3-B5BBEC1280B1}" type="slidenum">
              <a:rPr lang="en-US" noProof="0" smtClean="0"/>
              <a:t>‹#›</a:t>
            </a:fld>
            <a:endParaRPr lang="en-US" noProof="0" dirty="0"/>
          </a:p>
        </p:txBody>
      </p:sp>
      <p:sp>
        <p:nvSpPr>
          <p:cNvPr id="9" name="object 2">
            <a:extLst>
              <a:ext uri="{FF2B5EF4-FFF2-40B4-BE49-F238E27FC236}">
                <a16:creationId xmlns:a16="http://schemas.microsoft.com/office/drawing/2014/main" id="{9337951D-6DB6-4713-9200-E8513CDEB6B3}"/>
              </a:ext>
            </a:extLst>
          </p:cNvPr>
          <p:cNvSpPr/>
          <p:nvPr userDrawn="1"/>
        </p:nvSpPr>
        <p:spPr>
          <a:xfrm>
            <a:off x="0" y="2430411"/>
            <a:ext cx="3625850" cy="3438525"/>
          </a:xfrm>
          <a:custGeom>
            <a:avLst/>
            <a:gdLst/>
            <a:ahLst/>
            <a:cxnLst/>
            <a:rect l="l" t="t" r="r" b="b"/>
            <a:pathLst>
              <a:path w="3625850" h="3438525">
                <a:moveTo>
                  <a:pt x="0" y="3438486"/>
                </a:moveTo>
                <a:lnTo>
                  <a:pt x="3625596" y="3438486"/>
                </a:lnTo>
                <a:lnTo>
                  <a:pt x="3625596" y="0"/>
                </a:lnTo>
                <a:lnTo>
                  <a:pt x="0" y="0"/>
                </a:lnTo>
                <a:lnTo>
                  <a:pt x="0" y="3438486"/>
                </a:lnTo>
                <a:close/>
              </a:path>
            </a:pathLst>
          </a:custGeom>
          <a:solidFill>
            <a:schemeClr val="accent1"/>
          </a:solidFill>
        </p:spPr>
        <p:txBody>
          <a:bodyPr wrap="square" lIns="0" tIns="0" rIns="0" bIns="0" rtlCol="0"/>
          <a:lstStyle/>
          <a:p>
            <a:endParaRPr lang="en-US" noProof="0" dirty="0"/>
          </a:p>
        </p:txBody>
      </p:sp>
      <p:sp>
        <p:nvSpPr>
          <p:cNvPr id="3" name="Picture Placeholder 2">
            <a:extLst>
              <a:ext uri="{FF2B5EF4-FFF2-40B4-BE49-F238E27FC236}">
                <a16:creationId xmlns:a16="http://schemas.microsoft.com/office/drawing/2014/main" id="{8D44B7CE-2038-4CCA-AA8A-D03DE5FD956E}"/>
              </a:ext>
            </a:extLst>
          </p:cNvPr>
          <p:cNvSpPr>
            <a:spLocks noGrp="1"/>
          </p:cNvSpPr>
          <p:nvPr>
            <p:ph type="pic" idx="1"/>
          </p:nvPr>
        </p:nvSpPr>
        <p:spPr>
          <a:xfrm>
            <a:off x="0" y="2781223"/>
            <a:ext cx="6040800" cy="2736901"/>
          </a:xfrm>
        </p:spPr>
        <p:txBody>
          <a:bodyPr>
            <a:normAutofit/>
          </a:bodyPr>
          <a:lstStyle>
            <a:lvl1pPr marL="0" indent="0" algn="ctr">
              <a:buNone/>
              <a:defRPr sz="1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US" noProof="0" dirty="0"/>
          </a:p>
        </p:txBody>
      </p:sp>
      <p:sp>
        <p:nvSpPr>
          <p:cNvPr id="12" name="Picture Placeholder 28">
            <a:extLst>
              <a:ext uri="{FF2B5EF4-FFF2-40B4-BE49-F238E27FC236}">
                <a16:creationId xmlns:a16="http://schemas.microsoft.com/office/drawing/2014/main" id="{2EB2F967-97B6-4CA8-B3E7-5FF7CA2BDD8C}"/>
              </a:ext>
            </a:extLst>
          </p:cNvPr>
          <p:cNvSpPr>
            <a:spLocks noGrp="1"/>
          </p:cNvSpPr>
          <p:nvPr>
            <p:ph type="pic" sz="quarter" idx="19"/>
          </p:nvPr>
        </p:nvSpPr>
        <p:spPr>
          <a:xfrm>
            <a:off x="6586106" y="1188012"/>
            <a:ext cx="376237" cy="376237"/>
          </a:xfrm>
        </p:spPr>
        <p:txBody>
          <a:bodyPr>
            <a:normAutofit/>
          </a:bodyPr>
          <a:lstStyle>
            <a:lvl1pPr marL="0" indent="0" algn="ctr">
              <a:buNone/>
              <a:defRPr sz="400"/>
            </a:lvl1pPr>
          </a:lstStyle>
          <a:p>
            <a:r>
              <a:rPr lang="en-US" noProof="0"/>
              <a:t>Click icon to add picture</a:t>
            </a:r>
            <a:endParaRPr lang="en-US" noProof="0" dirty="0"/>
          </a:p>
        </p:txBody>
      </p:sp>
      <p:sp>
        <p:nvSpPr>
          <p:cNvPr id="13" name="Picture Placeholder 28">
            <a:extLst>
              <a:ext uri="{FF2B5EF4-FFF2-40B4-BE49-F238E27FC236}">
                <a16:creationId xmlns:a16="http://schemas.microsoft.com/office/drawing/2014/main" id="{5E78E133-FE09-456A-8463-9EFAC6ADE26B}"/>
              </a:ext>
            </a:extLst>
          </p:cNvPr>
          <p:cNvSpPr>
            <a:spLocks noGrp="1"/>
          </p:cNvSpPr>
          <p:nvPr>
            <p:ph type="pic" sz="quarter" idx="22"/>
          </p:nvPr>
        </p:nvSpPr>
        <p:spPr>
          <a:xfrm>
            <a:off x="6586106" y="2878015"/>
            <a:ext cx="376237" cy="376237"/>
          </a:xfrm>
        </p:spPr>
        <p:txBody>
          <a:bodyPr>
            <a:normAutofit/>
          </a:bodyPr>
          <a:lstStyle>
            <a:lvl1pPr marL="0" indent="0" algn="ctr">
              <a:buNone/>
              <a:defRPr sz="400"/>
            </a:lvl1pPr>
          </a:lstStyle>
          <a:p>
            <a:r>
              <a:rPr lang="en-US" noProof="0"/>
              <a:t>Click icon to add picture</a:t>
            </a:r>
            <a:endParaRPr lang="en-US" noProof="0" dirty="0"/>
          </a:p>
        </p:txBody>
      </p:sp>
      <p:sp>
        <p:nvSpPr>
          <p:cNvPr id="14" name="Text Placeholder 3">
            <a:extLst>
              <a:ext uri="{FF2B5EF4-FFF2-40B4-BE49-F238E27FC236}">
                <a16:creationId xmlns:a16="http://schemas.microsoft.com/office/drawing/2014/main" id="{7F0C3496-EA4B-43E5-9704-968F80A8552C}"/>
              </a:ext>
            </a:extLst>
          </p:cNvPr>
          <p:cNvSpPr>
            <a:spLocks noGrp="1"/>
          </p:cNvSpPr>
          <p:nvPr>
            <p:ph type="body" sz="half" idx="23"/>
          </p:nvPr>
        </p:nvSpPr>
        <p:spPr>
          <a:xfrm>
            <a:off x="7294250" y="2880357"/>
            <a:ext cx="4057961" cy="1431234"/>
          </a:xfrm>
        </p:spPr>
        <p:txBody>
          <a:bodyPr/>
          <a:lstStyle>
            <a:lvl1pPr marL="0" indent="0">
              <a:buNone/>
              <a:defRPr sz="1600">
                <a:solidFill>
                  <a:schemeClr val="bg2">
                    <a:lumMod val="40000"/>
                    <a:lumOff val="6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15" name="Picture Placeholder 28">
            <a:extLst>
              <a:ext uri="{FF2B5EF4-FFF2-40B4-BE49-F238E27FC236}">
                <a16:creationId xmlns:a16="http://schemas.microsoft.com/office/drawing/2014/main" id="{13414E14-9FEB-40F8-AE6E-319637A8F1CB}"/>
              </a:ext>
            </a:extLst>
          </p:cNvPr>
          <p:cNvSpPr>
            <a:spLocks noGrp="1"/>
          </p:cNvSpPr>
          <p:nvPr>
            <p:ph type="pic" sz="quarter" idx="24"/>
          </p:nvPr>
        </p:nvSpPr>
        <p:spPr>
          <a:xfrm>
            <a:off x="6586106" y="4568018"/>
            <a:ext cx="376237" cy="376237"/>
          </a:xfrm>
        </p:spPr>
        <p:txBody>
          <a:bodyPr>
            <a:normAutofit/>
          </a:bodyPr>
          <a:lstStyle>
            <a:lvl1pPr marL="0" indent="0" algn="ctr">
              <a:buNone/>
              <a:defRPr sz="400"/>
            </a:lvl1pPr>
          </a:lstStyle>
          <a:p>
            <a:r>
              <a:rPr lang="en-US" noProof="0"/>
              <a:t>Click icon to add picture</a:t>
            </a:r>
            <a:endParaRPr lang="en-US" noProof="0" dirty="0"/>
          </a:p>
        </p:txBody>
      </p:sp>
      <p:sp>
        <p:nvSpPr>
          <p:cNvPr id="16" name="Text Placeholder 3">
            <a:extLst>
              <a:ext uri="{FF2B5EF4-FFF2-40B4-BE49-F238E27FC236}">
                <a16:creationId xmlns:a16="http://schemas.microsoft.com/office/drawing/2014/main" id="{8EC97C88-8B4C-4665-845B-95CE8F237779}"/>
              </a:ext>
            </a:extLst>
          </p:cNvPr>
          <p:cNvSpPr>
            <a:spLocks noGrp="1"/>
          </p:cNvSpPr>
          <p:nvPr>
            <p:ph type="body" sz="half" idx="25"/>
          </p:nvPr>
        </p:nvSpPr>
        <p:spPr>
          <a:xfrm>
            <a:off x="7294250" y="4568018"/>
            <a:ext cx="4057961" cy="1431234"/>
          </a:xfrm>
        </p:spPr>
        <p:txBody>
          <a:bodyPr/>
          <a:lstStyle>
            <a:lvl1pPr marL="0" indent="0">
              <a:buNone/>
              <a:defRPr sz="1600">
                <a:solidFill>
                  <a:schemeClr val="bg2">
                    <a:lumMod val="40000"/>
                    <a:lumOff val="6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Tree>
    <p:extLst>
      <p:ext uri="{BB962C8B-B14F-4D97-AF65-F5344CB8AC3E}">
        <p14:creationId xmlns:p14="http://schemas.microsoft.com/office/powerpoint/2010/main" val="32943865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211141-A77D-4E0E-8CAF-4CD3B279937B}"/>
              </a:ext>
            </a:extLst>
          </p:cNvPr>
          <p:cNvSpPr>
            <a:spLocks noGrp="1"/>
          </p:cNvSpPr>
          <p:nvPr>
            <p:ph type="title"/>
          </p:nvPr>
        </p:nvSpPr>
        <p:spPr/>
        <p:txBody>
          <a:bodyPr/>
          <a:lstStyle/>
          <a:p>
            <a:r>
              <a:rPr lang="en-US" noProof="0"/>
              <a:t>Click to edit Master title style</a:t>
            </a:r>
          </a:p>
        </p:txBody>
      </p:sp>
      <p:sp>
        <p:nvSpPr>
          <p:cNvPr id="3" name="Content Placeholder 2">
            <a:extLst>
              <a:ext uri="{FF2B5EF4-FFF2-40B4-BE49-F238E27FC236}">
                <a16:creationId xmlns:a16="http://schemas.microsoft.com/office/drawing/2014/main" id="{017EFDE0-5A54-402A-B0C3-6BC0BB739C25}"/>
              </a:ext>
            </a:extLst>
          </p:cNvPr>
          <p:cNvSpPr>
            <a:spLocks noGrp="1"/>
          </p:cNvSpPr>
          <p:nvPr>
            <p:ph idx="1"/>
          </p:nvPr>
        </p:nvSpPr>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a:extLst>
              <a:ext uri="{FF2B5EF4-FFF2-40B4-BE49-F238E27FC236}">
                <a16:creationId xmlns:a16="http://schemas.microsoft.com/office/drawing/2014/main" id="{8A2825AD-4585-4E37-A076-3D0070C9300C}"/>
              </a:ext>
            </a:extLst>
          </p:cNvPr>
          <p:cNvSpPr>
            <a:spLocks noGrp="1"/>
          </p:cNvSpPr>
          <p:nvPr>
            <p:ph type="dt" sz="half" idx="10"/>
          </p:nvPr>
        </p:nvSpPr>
        <p:spPr/>
        <p:txBody>
          <a:bodyPr/>
          <a:lstStyle/>
          <a:p>
            <a:fld id="{0312561F-7E45-400C-8758-912CDFE9410A}" type="datetime1">
              <a:rPr lang="en-US" noProof="0" smtClean="0"/>
              <a:t>1/27/2025</a:t>
            </a:fld>
            <a:endParaRPr lang="en-US" noProof="0" dirty="0"/>
          </a:p>
        </p:txBody>
      </p:sp>
      <p:sp>
        <p:nvSpPr>
          <p:cNvPr id="5" name="Footer Placeholder 4">
            <a:extLst>
              <a:ext uri="{FF2B5EF4-FFF2-40B4-BE49-F238E27FC236}">
                <a16:creationId xmlns:a16="http://schemas.microsoft.com/office/drawing/2014/main" id="{512064AD-EDC3-4B13-8CD6-49EB60099ED4}"/>
              </a:ext>
            </a:extLst>
          </p:cNvPr>
          <p:cNvSpPr>
            <a:spLocks noGrp="1"/>
          </p:cNvSpPr>
          <p:nvPr>
            <p:ph type="ftr" sz="quarter" idx="11"/>
          </p:nvPr>
        </p:nvSpPr>
        <p:spPr/>
        <p:txBody>
          <a:bodyPr/>
          <a:lstStyle/>
          <a:p>
            <a:endParaRPr lang="en-US" noProof="0" dirty="0"/>
          </a:p>
        </p:txBody>
      </p:sp>
      <p:sp>
        <p:nvSpPr>
          <p:cNvPr id="6" name="Slide Number Placeholder 5">
            <a:extLst>
              <a:ext uri="{FF2B5EF4-FFF2-40B4-BE49-F238E27FC236}">
                <a16:creationId xmlns:a16="http://schemas.microsoft.com/office/drawing/2014/main" id="{7890FD1E-16F6-49B1-A938-8CE601ED7AFC}"/>
              </a:ext>
            </a:extLst>
          </p:cNvPr>
          <p:cNvSpPr>
            <a:spLocks noGrp="1"/>
          </p:cNvSpPr>
          <p:nvPr>
            <p:ph type="sldNum" sz="quarter" idx="12"/>
          </p:nvPr>
        </p:nvSpPr>
        <p:spPr/>
        <p:txBody>
          <a:bodyPr/>
          <a:lstStyle/>
          <a:p>
            <a:fld id="{82EE24B5-652C-4DB5-B7C3-B5BBEC1280B1}" type="slidenum">
              <a:rPr lang="en-US" noProof="0" smtClean="0"/>
              <a:t>‹#›</a:t>
            </a:fld>
            <a:endParaRPr lang="en-US" noProof="0" dirty="0"/>
          </a:p>
        </p:txBody>
      </p:sp>
    </p:spTree>
    <p:extLst>
      <p:ext uri="{BB962C8B-B14F-4D97-AF65-F5344CB8AC3E}">
        <p14:creationId xmlns:p14="http://schemas.microsoft.com/office/powerpoint/2010/main" val="33254652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9FA988-92AD-48D7-890A-AA0540961DE2}"/>
              </a:ext>
            </a:extLst>
          </p:cNvPr>
          <p:cNvSpPr>
            <a:spLocks noGrp="1"/>
          </p:cNvSpPr>
          <p:nvPr>
            <p:ph type="title"/>
          </p:nvPr>
        </p:nvSpPr>
        <p:spPr>
          <a:xfrm>
            <a:off x="831850" y="1709738"/>
            <a:ext cx="10515600" cy="2852737"/>
          </a:xfrm>
        </p:spPr>
        <p:txBody>
          <a:bodyPr anchor="b"/>
          <a:lstStyle>
            <a:lvl1pPr>
              <a:defRPr sz="6000"/>
            </a:lvl1pPr>
          </a:lstStyle>
          <a:p>
            <a:r>
              <a:rPr lang="en-US" noProof="0"/>
              <a:t>Click to edit Master title style</a:t>
            </a:r>
          </a:p>
        </p:txBody>
      </p:sp>
      <p:sp>
        <p:nvSpPr>
          <p:cNvPr id="3" name="Text Placeholder 2">
            <a:extLst>
              <a:ext uri="{FF2B5EF4-FFF2-40B4-BE49-F238E27FC236}">
                <a16:creationId xmlns:a16="http://schemas.microsoft.com/office/drawing/2014/main" id="{EAA999FA-A189-41DB-9CFC-D1356C53437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Click to edit Master text styles</a:t>
            </a:r>
          </a:p>
        </p:txBody>
      </p:sp>
      <p:sp>
        <p:nvSpPr>
          <p:cNvPr id="4" name="Date Placeholder 3">
            <a:extLst>
              <a:ext uri="{FF2B5EF4-FFF2-40B4-BE49-F238E27FC236}">
                <a16:creationId xmlns:a16="http://schemas.microsoft.com/office/drawing/2014/main" id="{B24D83DC-20E7-4B71-9794-36FC33B1BA03}"/>
              </a:ext>
            </a:extLst>
          </p:cNvPr>
          <p:cNvSpPr>
            <a:spLocks noGrp="1"/>
          </p:cNvSpPr>
          <p:nvPr>
            <p:ph type="dt" sz="half" idx="10"/>
          </p:nvPr>
        </p:nvSpPr>
        <p:spPr/>
        <p:txBody>
          <a:bodyPr/>
          <a:lstStyle/>
          <a:p>
            <a:fld id="{85E24BC7-4CDB-41D7-81AF-9CE8473FF4B8}" type="datetime1">
              <a:rPr lang="en-US" noProof="0" smtClean="0"/>
              <a:t>1/27/2025</a:t>
            </a:fld>
            <a:endParaRPr lang="en-US" noProof="0" dirty="0"/>
          </a:p>
        </p:txBody>
      </p:sp>
      <p:sp>
        <p:nvSpPr>
          <p:cNvPr id="5" name="Footer Placeholder 4">
            <a:extLst>
              <a:ext uri="{FF2B5EF4-FFF2-40B4-BE49-F238E27FC236}">
                <a16:creationId xmlns:a16="http://schemas.microsoft.com/office/drawing/2014/main" id="{44E7D103-1290-4592-B37C-19C9C9DBEAE4}"/>
              </a:ext>
            </a:extLst>
          </p:cNvPr>
          <p:cNvSpPr>
            <a:spLocks noGrp="1"/>
          </p:cNvSpPr>
          <p:nvPr>
            <p:ph type="ftr" sz="quarter" idx="11"/>
          </p:nvPr>
        </p:nvSpPr>
        <p:spPr/>
        <p:txBody>
          <a:bodyPr/>
          <a:lstStyle/>
          <a:p>
            <a:endParaRPr lang="en-US" noProof="0" dirty="0"/>
          </a:p>
        </p:txBody>
      </p:sp>
      <p:sp>
        <p:nvSpPr>
          <p:cNvPr id="6" name="Slide Number Placeholder 5">
            <a:extLst>
              <a:ext uri="{FF2B5EF4-FFF2-40B4-BE49-F238E27FC236}">
                <a16:creationId xmlns:a16="http://schemas.microsoft.com/office/drawing/2014/main" id="{15955B1B-4A5C-42C7-99A5-B8217736F178}"/>
              </a:ext>
            </a:extLst>
          </p:cNvPr>
          <p:cNvSpPr>
            <a:spLocks noGrp="1"/>
          </p:cNvSpPr>
          <p:nvPr>
            <p:ph type="sldNum" sz="quarter" idx="12"/>
          </p:nvPr>
        </p:nvSpPr>
        <p:spPr/>
        <p:txBody>
          <a:bodyPr/>
          <a:lstStyle/>
          <a:p>
            <a:fld id="{82EE24B5-652C-4DB5-B7C3-B5BBEC1280B1}" type="slidenum">
              <a:rPr lang="en-US" noProof="0" smtClean="0"/>
              <a:t>‹#›</a:t>
            </a:fld>
            <a:endParaRPr lang="en-US" noProof="0" dirty="0"/>
          </a:p>
        </p:txBody>
      </p:sp>
    </p:spTree>
    <p:extLst>
      <p:ext uri="{BB962C8B-B14F-4D97-AF65-F5344CB8AC3E}">
        <p14:creationId xmlns:p14="http://schemas.microsoft.com/office/powerpoint/2010/main" val="19332012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4E60EB58-EF7E-435A-8B07-B5BCF3AF119F}"/>
              </a:ext>
            </a:extLst>
          </p:cNvPr>
          <p:cNvSpPr>
            <a:spLocks noGrp="1"/>
          </p:cNvSpPr>
          <p:nvPr>
            <p:ph type="sldNum" sz="quarter" idx="12"/>
          </p:nvPr>
        </p:nvSpPr>
        <p:spPr/>
        <p:txBody>
          <a:bodyPr/>
          <a:lstStyle/>
          <a:p>
            <a:fld id="{82EE24B5-652C-4DB5-B7C3-B5BBEC1280B1}" type="slidenum">
              <a:rPr lang="en-US" noProof="0" smtClean="0"/>
              <a:t>‹#›</a:t>
            </a:fld>
            <a:endParaRPr lang="en-US" noProof="0" dirty="0"/>
          </a:p>
        </p:txBody>
      </p:sp>
      <p:sp>
        <p:nvSpPr>
          <p:cNvPr id="2" name="Title 1">
            <a:extLst>
              <a:ext uri="{FF2B5EF4-FFF2-40B4-BE49-F238E27FC236}">
                <a16:creationId xmlns:a16="http://schemas.microsoft.com/office/drawing/2014/main" id="{E7F76098-6FA1-470A-BEF4-E4B0AC75E8FE}"/>
              </a:ext>
            </a:extLst>
          </p:cNvPr>
          <p:cNvSpPr>
            <a:spLocks noGrp="1"/>
          </p:cNvSpPr>
          <p:nvPr>
            <p:ph type="title"/>
          </p:nvPr>
        </p:nvSpPr>
        <p:spPr/>
        <p:txBody>
          <a:bodyPr/>
          <a:lstStyle/>
          <a:p>
            <a:r>
              <a:rPr lang="en-US" noProof="0"/>
              <a:t>Click to edit Master title style</a:t>
            </a:r>
          </a:p>
        </p:txBody>
      </p:sp>
      <p:sp>
        <p:nvSpPr>
          <p:cNvPr id="3" name="Content Placeholder 2">
            <a:extLst>
              <a:ext uri="{FF2B5EF4-FFF2-40B4-BE49-F238E27FC236}">
                <a16:creationId xmlns:a16="http://schemas.microsoft.com/office/drawing/2014/main" id="{4B647ABC-6745-43B6-8A64-6E191BD65CA2}"/>
              </a:ext>
            </a:extLst>
          </p:cNvPr>
          <p:cNvSpPr>
            <a:spLocks noGrp="1"/>
          </p:cNvSpPr>
          <p:nvPr>
            <p:ph sz="half" idx="1"/>
          </p:nvPr>
        </p:nvSpPr>
        <p:spPr>
          <a:xfrm>
            <a:off x="838200" y="1825625"/>
            <a:ext cx="5181600" cy="435133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Content Placeholder 3">
            <a:extLst>
              <a:ext uri="{FF2B5EF4-FFF2-40B4-BE49-F238E27FC236}">
                <a16:creationId xmlns:a16="http://schemas.microsoft.com/office/drawing/2014/main" id="{E4387105-2538-4216-9A7E-445FA092F960}"/>
              </a:ext>
            </a:extLst>
          </p:cNvPr>
          <p:cNvSpPr>
            <a:spLocks noGrp="1"/>
          </p:cNvSpPr>
          <p:nvPr>
            <p:ph sz="half" idx="2"/>
          </p:nvPr>
        </p:nvSpPr>
        <p:spPr>
          <a:xfrm>
            <a:off x="6172200" y="1825625"/>
            <a:ext cx="5181600" cy="435133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Date Placeholder 4">
            <a:extLst>
              <a:ext uri="{FF2B5EF4-FFF2-40B4-BE49-F238E27FC236}">
                <a16:creationId xmlns:a16="http://schemas.microsoft.com/office/drawing/2014/main" id="{47F57DE0-C032-4FCC-9006-09C2C328A665}"/>
              </a:ext>
            </a:extLst>
          </p:cNvPr>
          <p:cNvSpPr>
            <a:spLocks noGrp="1"/>
          </p:cNvSpPr>
          <p:nvPr>
            <p:ph type="dt" sz="half" idx="10"/>
          </p:nvPr>
        </p:nvSpPr>
        <p:spPr/>
        <p:txBody>
          <a:bodyPr/>
          <a:lstStyle/>
          <a:p>
            <a:fld id="{397CD216-73DE-4B96-8E1B-BB64D86142BB}" type="datetime1">
              <a:rPr lang="en-US" noProof="0" smtClean="0"/>
              <a:t>1/27/2025</a:t>
            </a:fld>
            <a:endParaRPr lang="en-US" noProof="0" dirty="0"/>
          </a:p>
        </p:txBody>
      </p:sp>
      <p:sp>
        <p:nvSpPr>
          <p:cNvPr id="6" name="Footer Placeholder 5">
            <a:extLst>
              <a:ext uri="{FF2B5EF4-FFF2-40B4-BE49-F238E27FC236}">
                <a16:creationId xmlns:a16="http://schemas.microsoft.com/office/drawing/2014/main" id="{90C776CB-2819-4488-9012-A6EA22079A47}"/>
              </a:ext>
            </a:extLst>
          </p:cNvPr>
          <p:cNvSpPr>
            <a:spLocks noGrp="1"/>
          </p:cNvSpPr>
          <p:nvPr>
            <p:ph type="ftr" sz="quarter" idx="11"/>
          </p:nvPr>
        </p:nvSpPr>
        <p:spPr/>
        <p:txBody>
          <a:bodyPr/>
          <a:lstStyle/>
          <a:p>
            <a:endParaRPr lang="en-US" noProof="0" dirty="0"/>
          </a:p>
        </p:txBody>
      </p:sp>
    </p:spTree>
    <p:extLst>
      <p:ext uri="{BB962C8B-B14F-4D97-AF65-F5344CB8AC3E}">
        <p14:creationId xmlns:p14="http://schemas.microsoft.com/office/powerpoint/2010/main" val="13250367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F43C73-1D0F-45F9-A7E4-E9D24EAFDE3D}"/>
              </a:ext>
            </a:extLst>
          </p:cNvPr>
          <p:cNvSpPr>
            <a:spLocks noGrp="1"/>
          </p:cNvSpPr>
          <p:nvPr>
            <p:ph type="title"/>
          </p:nvPr>
        </p:nvSpPr>
        <p:spPr>
          <a:xfrm>
            <a:off x="839788" y="365125"/>
            <a:ext cx="10515600" cy="1325563"/>
          </a:xfrm>
        </p:spPr>
        <p:txBody>
          <a:bodyPr/>
          <a:lstStyle/>
          <a:p>
            <a:r>
              <a:rPr lang="en-US" noProof="0"/>
              <a:t>Click to edit Master title style</a:t>
            </a:r>
          </a:p>
        </p:txBody>
      </p:sp>
      <p:sp>
        <p:nvSpPr>
          <p:cNvPr id="3" name="Text Placeholder 2">
            <a:extLst>
              <a:ext uri="{FF2B5EF4-FFF2-40B4-BE49-F238E27FC236}">
                <a16:creationId xmlns:a16="http://schemas.microsoft.com/office/drawing/2014/main" id="{D3B88E76-F6AB-4621-A9A6-20A81C5A3F9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4" name="Content Placeholder 3">
            <a:extLst>
              <a:ext uri="{FF2B5EF4-FFF2-40B4-BE49-F238E27FC236}">
                <a16:creationId xmlns:a16="http://schemas.microsoft.com/office/drawing/2014/main" id="{6A313FB9-6D6C-4F61-9E7A-76E686D06C25}"/>
              </a:ext>
            </a:extLst>
          </p:cNvPr>
          <p:cNvSpPr>
            <a:spLocks noGrp="1"/>
          </p:cNvSpPr>
          <p:nvPr>
            <p:ph sz="half" idx="2"/>
          </p:nvPr>
        </p:nvSpPr>
        <p:spPr>
          <a:xfrm>
            <a:off x="839788" y="2505075"/>
            <a:ext cx="5157787" cy="368458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ext Placeholder 4">
            <a:extLst>
              <a:ext uri="{FF2B5EF4-FFF2-40B4-BE49-F238E27FC236}">
                <a16:creationId xmlns:a16="http://schemas.microsoft.com/office/drawing/2014/main" id="{2A93A737-E48B-4909-BE04-F55B5810325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6" name="Content Placeholder 5">
            <a:extLst>
              <a:ext uri="{FF2B5EF4-FFF2-40B4-BE49-F238E27FC236}">
                <a16:creationId xmlns:a16="http://schemas.microsoft.com/office/drawing/2014/main" id="{D8F9958C-DB5F-444E-ACE8-73F5E0CA67F1}"/>
              </a:ext>
            </a:extLst>
          </p:cNvPr>
          <p:cNvSpPr>
            <a:spLocks noGrp="1"/>
          </p:cNvSpPr>
          <p:nvPr>
            <p:ph sz="quarter" idx="4"/>
          </p:nvPr>
        </p:nvSpPr>
        <p:spPr>
          <a:xfrm>
            <a:off x="6172200" y="2505075"/>
            <a:ext cx="5183188" cy="368458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Date Placeholder 6">
            <a:extLst>
              <a:ext uri="{FF2B5EF4-FFF2-40B4-BE49-F238E27FC236}">
                <a16:creationId xmlns:a16="http://schemas.microsoft.com/office/drawing/2014/main" id="{11D097D1-3052-4C1F-B573-CA25FFF6CCB5}"/>
              </a:ext>
            </a:extLst>
          </p:cNvPr>
          <p:cNvSpPr>
            <a:spLocks noGrp="1"/>
          </p:cNvSpPr>
          <p:nvPr>
            <p:ph type="dt" sz="half" idx="10"/>
          </p:nvPr>
        </p:nvSpPr>
        <p:spPr/>
        <p:txBody>
          <a:bodyPr/>
          <a:lstStyle/>
          <a:p>
            <a:fld id="{C6A5CD8C-7FEF-4E71-8EB9-D3BA6E2E3E9E}" type="datetime1">
              <a:rPr lang="en-US" noProof="0" smtClean="0"/>
              <a:t>1/27/2025</a:t>
            </a:fld>
            <a:endParaRPr lang="en-US" noProof="0" dirty="0"/>
          </a:p>
        </p:txBody>
      </p:sp>
      <p:sp>
        <p:nvSpPr>
          <p:cNvPr id="8" name="Footer Placeholder 7">
            <a:extLst>
              <a:ext uri="{FF2B5EF4-FFF2-40B4-BE49-F238E27FC236}">
                <a16:creationId xmlns:a16="http://schemas.microsoft.com/office/drawing/2014/main" id="{F2607AC3-2220-4DDA-A22A-C404538FE48E}"/>
              </a:ext>
            </a:extLst>
          </p:cNvPr>
          <p:cNvSpPr>
            <a:spLocks noGrp="1"/>
          </p:cNvSpPr>
          <p:nvPr>
            <p:ph type="ftr" sz="quarter" idx="11"/>
          </p:nvPr>
        </p:nvSpPr>
        <p:spPr/>
        <p:txBody>
          <a:bodyPr/>
          <a:lstStyle/>
          <a:p>
            <a:endParaRPr lang="en-US" noProof="0" dirty="0"/>
          </a:p>
        </p:txBody>
      </p:sp>
      <p:sp>
        <p:nvSpPr>
          <p:cNvPr id="9" name="Slide Number Placeholder 8">
            <a:extLst>
              <a:ext uri="{FF2B5EF4-FFF2-40B4-BE49-F238E27FC236}">
                <a16:creationId xmlns:a16="http://schemas.microsoft.com/office/drawing/2014/main" id="{6FD8DEB3-F122-4B42-9E12-F61189B878B2}"/>
              </a:ext>
            </a:extLst>
          </p:cNvPr>
          <p:cNvSpPr>
            <a:spLocks noGrp="1"/>
          </p:cNvSpPr>
          <p:nvPr>
            <p:ph type="sldNum" sz="quarter" idx="12"/>
          </p:nvPr>
        </p:nvSpPr>
        <p:spPr/>
        <p:txBody>
          <a:bodyPr/>
          <a:lstStyle/>
          <a:p>
            <a:fld id="{82EE24B5-652C-4DB5-B7C3-B5BBEC1280B1}" type="slidenum">
              <a:rPr lang="en-US" noProof="0" smtClean="0"/>
              <a:t>‹#›</a:t>
            </a:fld>
            <a:endParaRPr lang="en-US" noProof="0" dirty="0"/>
          </a:p>
        </p:txBody>
      </p:sp>
    </p:spTree>
    <p:extLst>
      <p:ext uri="{BB962C8B-B14F-4D97-AF65-F5344CB8AC3E}">
        <p14:creationId xmlns:p14="http://schemas.microsoft.com/office/powerpoint/2010/main" val="40327695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789EF5-3FD9-4423-A9E8-B67B4E902E9B}"/>
              </a:ext>
            </a:extLst>
          </p:cNvPr>
          <p:cNvSpPr>
            <a:spLocks noGrp="1"/>
          </p:cNvSpPr>
          <p:nvPr>
            <p:ph type="title"/>
          </p:nvPr>
        </p:nvSpPr>
        <p:spPr/>
        <p:txBody>
          <a:bodyPr/>
          <a:lstStyle/>
          <a:p>
            <a:r>
              <a:rPr lang="en-US" noProof="0"/>
              <a:t>Click to edit Master title style</a:t>
            </a:r>
          </a:p>
        </p:txBody>
      </p:sp>
      <p:sp>
        <p:nvSpPr>
          <p:cNvPr id="3" name="Date Placeholder 2">
            <a:extLst>
              <a:ext uri="{FF2B5EF4-FFF2-40B4-BE49-F238E27FC236}">
                <a16:creationId xmlns:a16="http://schemas.microsoft.com/office/drawing/2014/main" id="{030D7191-31B4-440E-A4E9-F412FA55824C}"/>
              </a:ext>
            </a:extLst>
          </p:cNvPr>
          <p:cNvSpPr>
            <a:spLocks noGrp="1"/>
          </p:cNvSpPr>
          <p:nvPr>
            <p:ph type="dt" sz="half" idx="10"/>
          </p:nvPr>
        </p:nvSpPr>
        <p:spPr/>
        <p:txBody>
          <a:bodyPr/>
          <a:lstStyle/>
          <a:p>
            <a:fld id="{4BE4379E-9B58-41EA-B928-5B1C8436A60E}" type="datetime1">
              <a:rPr lang="en-US" noProof="0" smtClean="0"/>
              <a:t>1/27/2025</a:t>
            </a:fld>
            <a:endParaRPr lang="en-US" noProof="0" dirty="0"/>
          </a:p>
        </p:txBody>
      </p:sp>
      <p:sp>
        <p:nvSpPr>
          <p:cNvPr id="4" name="Footer Placeholder 3">
            <a:extLst>
              <a:ext uri="{FF2B5EF4-FFF2-40B4-BE49-F238E27FC236}">
                <a16:creationId xmlns:a16="http://schemas.microsoft.com/office/drawing/2014/main" id="{8EC85CB6-0880-4BF0-8E98-291E70C71377}"/>
              </a:ext>
            </a:extLst>
          </p:cNvPr>
          <p:cNvSpPr>
            <a:spLocks noGrp="1"/>
          </p:cNvSpPr>
          <p:nvPr>
            <p:ph type="ftr" sz="quarter" idx="11"/>
          </p:nvPr>
        </p:nvSpPr>
        <p:spPr/>
        <p:txBody>
          <a:bodyPr/>
          <a:lstStyle/>
          <a:p>
            <a:endParaRPr lang="en-US" noProof="0" dirty="0"/>
          </a:p>
        </p:txBody>
      </p:sp>
      <p:sp>
        <p:nvSpPr>
          <p:cNvPr id="5" name="Slide Number Placeholder 4">
            <a:extLst>
              <a:ext uri="{FF2B5EF4-FFF2-40B4-BE49-F238E27FC236}">
                <a16:creationId xmlns:a16="http://schemas.microsoft.com/office/drawing/2014/main" id="{BE4A5E74-F26F-4C7A-BED1-6EE66C0B3A54}"/>
              </a:ext>
            </a:extLst>
          </p:cNvPr>
          <p:cNvSpPr>
            <a:spLocks noGrp="1"/>
          </p:cNvSpPr>
          <p:nvPr>
            <p:ph type="sldNum" sz="quarter" idx="12"/>
          </p:nvPr>
        </p:nvSpPr>
        <p:spPr/>
        <p:txBody>
          <a:bodyPr/>
          <a:lstStyle/>
          <a:p>
            <a:fld id="{82EE24B5-652C-4DB5-B7C3-B5BBEC1280B1}" type="slidenum">
              <a:rPr lang="en-US" noProof="0" smtClean="0"/>
              <a:t>‹#›</a:t>
            </a:fld>
            <a:endParaRPr lang="en-US" noProof="0" dirty="0"/>
          </a:p>
        </p:txBody>
      </p:sp>
    </p:spTree>
    <p:extLst>
      <p:ext uri="{BB962C8B-B14F-4D97-AF65-F5344CB8AC3E}">
        <p14:creationId xmlns:p14="http://schemas.microsoft.com/office/powerpoint/2010/main" val="36919032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655C546-684A-45B9-8890-66DC55DF7D06}"/>
              </a:ext>
            </a:extLst>
          </p:cNvPr>
          <p:cNvSpPr>
            <a:spLocks noGrp="1"/>
          </p:cNvSpPr>
          <p:nvPr>
            <p:ph type="dt" sz="half" idx="10"/>
          </p:nvPr>
        </p:nvSpPr>
        <p:spPr/>
        <p:txBody>
          <a:bodyPr/>
          <a:lstStyle/>
          <a:p>
            <a:fld id="{40B0A371-51FE-4D99-BD87-6A650FCE519D}" type="datetime1">
              <a:rPr lang="en-US" noProof="0" smtClean="0"/>
              <a:t>1/27/2025</a:t>
            </a:fld>
            <a:endParaRPr lang="en-US" noProof="0" dirty="0"/>
          </a:p>
        </p:txBody>
      </p:sp>
      <p:sp>
        <p:nvSpPr>
          <p:cNvPr id="3" name="Footer Placeholder 2">
            <a:extLst>
              <a:ext uri="{FF2B5EF4-FFF2-40B4-BE49-F238E27FC236}">
                <a16:creationId xmlns:a16="http://schemas.microsoft.com/office/drawing/2014/main" id="{4543EBDF-D696-42F7-B962-56F5FEE120CC}"/>
              </a:ext>
            </a:extLst>
          </p:cNvPr>
          <p:cNvSpPr>
            <a:spLocks noGrp="1"/>
          </p:cNvSpPr>
          <p:nvPr>
            <p:ph type="ftr" sz="quarter" idx="11"/>
          </p:nvPr>
        </p:nvSpPr>
        <p:spPr/>
        <p:txBody>
          <a:bodyPr/>
          <a:lstStyle/>
          <a:p>
            <a:endParaRPr lang="en-US" noProof="0" dirty="0"/>
          </a:p>
        </p:txBody>
      </p:sp>
      <p:sp>
        <p:nvSpPr>
          <p:cNvPr id="4" name="Slide Number Placeholder 3">
            <a:extLst>
              <a:ext uri="{FF2B5EF4-FFF2-40B4-BE49-F238E27FC236}">
                <a16:creationId xmlns:a16="http://schemas.microsoft.com/office/drawing/2014/main" id="{6789D77E-1675-4F9D-9113-B274CB0E87FA}"/>
              </a:ext>
            </a:extLst>
          </p:cNvPr>
          <p:cNvSpPr>
            <a:spLocks noGrp="1"/>
          </p:cNvSpPr>
          <p:nvPr>
            <p:ph type="sldNum" sz="quarter" idx="12"/>
          </p:nvPr>
        </p:nvSpPr>
        <p:spPr/>
        <p:txBody>
          <a:bodyPr/>
          <a:lstStyle/>
          <a:p>
            <a:fld id="{82EE24B5-652C-4DB5-B7C3-B5BBEC1280B1}" type="slidenum">
              <a:rPr lang="en-US" noProof="0" smtClean="0"/>
              <a:t>‹#›</a:t>
            </a:fld>
            <a:endParaRPr lang="en-US" noProof="0" dirty="0"/>
          </a:p>
        </p:txBody>
      </p:sp>
    </p:spTree>
    <p:extLst>
      <p:ext uri="{BB962C8B-B14F-4D97-AF65-F5344CB8AC3E}">
        <p14:creationId xmlns:p14="http://schemas.microsoft.com/office/powerpoint/2010/main" val="2746025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8E9C90-06AB-49B5-9970-F5791DE93A41}"/>
              </a:ext>
            </a:extLst>
          </p:cNvPr>
          <p:cNvSpPr>
            <a:spLocks noGrp="1"/>
          </p:cNvSpPr>
          <p:nvPr>
            <p:ph type="title"/>
          </p:nvPr>
        </p:nvSpPr>
        <p:spPr>
          <a:xfrm>
            <a:off x="839788" y="457200"/>
            <a:ext cx="3932237" cy="1600200"/>
          </a:xfrm>
        </p:spPr>
        <p:txBody>
          <a:bodyPr anchor="b"/>
          <a:lstStyle>
            <a:lvl1pPr>
              <a:defRPr sz="3200"/>
            </a:lvl1pPr>
          </a:lstStyle>
          <a:p>
            <a:r>
              <a:rPr lang="en-US" noProof="0"/>
              <a:t>Click to edit Master title style</a:t>
            </a:r>
          </a:p>
        </p:txBody>
      </p:sp>
      <p:sp>
        <p:nvSpPr>
          <p:cNvPr id="3" name="Content Placeholder 2">
            <a:extLst>
              <a:ext uri="{FF2B5EF4-FFF2-40B4-BE49-F238E27FC236}">
                <a16:creationId xmlns:a16="http://schemas.microsoft.com/office/drawing/2014/main" id="{EFFB0071-932D-4CA0-92FB-A6E75AC8556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Text Placeholder 3">
            <a:extLst>
              <a:ext uri="{FF2B5EF4-FFF2-40B4-BE49-F238E27FC236}">
                <a16:creationId xmlns:a16="http://schemas.microsoft.com/office/drawing/2014/main" id="{71C8D9F5-8B70-4BDD-9CB5-BBF87CF5535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5" name="Date Placeholder 4">
            <a:extLst>
              <a:ext uri="{FF2B5EF4-FFF2-40B4-BE49-F238E27FC236}">
                <a16:creationId xmlns:a16="http://schemas.microsoft.com/office/drawing/2014/main" id="{7989DE91-7A80-4682-9D32-2CD41DEFB7B2}"/>
              </a:ext>
            </a:extLst>
          </p:cNvPr>
          <p:cNvSpPr>
            <a:spLocks noGrp="1"/>
          </p:cNvSpPr>
          <p:nvPr>
            <p:ph type="dt" sz="half" idx="10"/>
          </p:nvPr>
        </p:nvSpPr>
        <p:spPr/>
        <p:txBody>
          <a:bodyPr/>
          <a:lstStyle/>
          <a:p>
            <a:fld id="{5FCF8CFF-A1C0-4B6C-AA8D-BE72CB14468D}" type="datetime1">
              <a:rPr lang="en-US" noProof="0" smtClean="0"/>
              <a:t>1/27/2025</a:t>
            </a:fld>
            <a:endParaRPr lang="en-US" noProof="0" dirty="0"/>
          </a:p>
        </p:txBody>
      </p:sp>
      <p:sp>
        <p:nvSpPr>
          <p:cNvPr id="6" name="Footer Placeholder 5">
            <a:extLst>
              <a:ext uri="{FF2B5EF4-FFF2-40B4-BE49-F238E27FC236}">
                <a16:creationId xmlns:a16="http://schemas.microsoft.com/office/drawing/2014/main" id="{7B9E2482-2E7D-4868-95A7-4A55B40FECE1}"/>
              </a:ext>
            </a:extLst>
          </p:cNvPr>
          <p:cNvSpPr>
            <a:spLocks noGrp="1"/>
          </p:cNvSpPr>
          <p:nvPr>
            <p:ph type="ftr" sz="quarter" idx="11"/>
          </p:nvPr>
        </p:nvSpPr>
        <p:spPr/>
        <p:txBody>
          <a:bodyPr/>
          <a:lstStyle/>
          <a:p>
            <a:endParaRPr lang="en-US" noProof="0" dirty="0"/>
          </a:p>
        </p:txBody>
      </p:sp>
      <p:sp>
        <p:nvSpPr>
          <p:cNvPr id="7" name="Slide Number Placeholder 6">
            <a:extLst>
              <a:ext uri="{FF2B5EF4-FFF2-40B4-BE49-F238E27FC236}">
                <a16:creationId xmlns:a16="http://schemas.microsoft.com/office/drawing/2014/main" id="{1F4E84CF-C3E5-4475-84C7-21CBAC064B74}"/>
              </a:ext>
            </a:extLst>
          </p:cNvPr>
          <p:cNvSpPr>
            <a:spLocks noGrp="1"/>
          </p:cNvSpPr>
          <p:nvPr>
            <p:ph type="sldNum" sz="quarter" idx="12"/>
          </p:nvPr>
        </p:nvSpPr>
        <p:spPr/>
        <p:txBody>
          <a:bodyPr/>
          <a:lstStyle/>
          <a:p>
            <a:fld id="{82EE24B5-652C-4DB5-B7C3-B5BBEC1280B1}" type="slidenum">
              <a:rPr lang="en-US" noProof="0" smtClean="0"/>
              <a:t>‹#›</a:t>
            </a:fld>
            <a:endParaRPr lang="en-US" noProof="0" dirty="0"/>
          </a:p>
        </p:txBody>
      </p:sp>
    </p:spTree>
    <p:extLst>
      <p:ext uri="{BB962C8B-B14F-4D97-AF65-F5344CB8AC3E}">
        <p14:creationId xmlns:p14="http://schemas.microsoft.com/office/powerpoint/2010/main" val="29626256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90E0AA-5363-4861-AB6B-0E4D34D74B92}"/>
              </a:ext>
            </a:extLst>
          </p:cNvPr>
          <p:cNvSpPr>
            <a:spLocks noGrp="1"/>
          </p:cNvSpPr>
          <p:nvPr>
            <p:ph type="title"/>
          </p:nvPr>
        </p:nvSpPr>
        <p:spPr>
          <a:xfrm>
            <a:off x="839788" y="457200"/>
            <a:ext cx="3932237" cy="1600200"/>
          </a:xfrm>
        </p:spPr>
        <p:txBody>
          <a:bodyPr anchor="b"/>
          <a:lstStyle>
            <a:lvl1pPr>
              <a:defRPr sz="3200"/>
            </a:lvl1pPr>
          </a:lstStyle>
          <a:p>
            <a:r>
              <a:rPr lang="en-US" noProof="0"/>
              <a:t>Click to edit Master title style</a:t>
            </a:r>
          </a:p>
        </p:txBody>
      </p:sp>
      <p:sp>
        <p:nvSpPr>
          <p:cNvPr id="3" name="Picture Placeholder 2">
            <a:extLst>
              <a:ext uri="{FF2B5EF4-FFF2-40B4-BE49-F238E27FC236}">
                <a16:creationId xmlns:a16="http://schemas.microsoft.com/office/drawing/2014/main" id="{8D44B7CE-2038-4CCA-AA8A-D03DE5FD956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US" noProof="0" dirty="0"/>
          </a:p>
        </p:txBody>
      </p:sp>
      <p:sp>
        <p:nvSpPr>
          <p:cNvPr id="4" name="Text Placeholder 3">
            <a:extLst>
              <a:ext uri="{FF2B5EF4-FFF2-40B4-BE49-F238E27FC236}">
                <a16:creationId xmlns:a16="http://schemas.microsoft.com/office/drawing/2014/main" id="{EA79774D-36EB-4201-B1AC-922DD2E0664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5" name="Date Placeholder 4">
            <a:extLst>
              <a:ext uri="{FF2B5EF4-FFF2-40B4-BE49-F238E27FC236}">
                <a16:creationId xmlns:a16="http://schemas.microsoft.com/office/drawing/2014/main" id="{CAD1E234-1CB2-41A0-B40D-7E7F160CBA11}"/>
              </a:ext>
            </a:extLst>
          </p:cNvPr>
          <p:cNvSpPr>
            <a:spLocks noGrp="1"/>
          </p:cNvSpPr>
          <p:nvPr>
            <p:ph type="dt" sz="half" idx="10"/>
          </p:nvPr>
        </p:nvSpPr>
        <p:spPr/>
        <p:txBody>
          <a:bodyPr/>
          <a:lstStyle/>
          <a:p>
            <a:fld id="{8C6D634D-0427-413D-A0D0-098959D06FEF}" type="datetime1">
              <a:rPr lang="en-US" noProof="0" smtClean="0"/>
              <a:t>1/27/2025</a:t>
            </a:fld>
            <a:endParaRPr lang="en-US" noProof="0" dirty="0"/>
          </a:p>
        </p:txBody>
      </p:sp>
      <p:sp>
        <p:nvSpPr>
          <p:cNvPr id="6" name="Footer Placeholder 5">
            <a:extLst>
              <a:ext uri="{FF2B5EF4-FFF2-40B4-BE49-F238E27FC236}">
                <a16:creationId xmlns:a16="http://schemas.microsoft.com/office/drawing/2014/main" id="{99FD472E-6334-4051-B4D9-6361A819F792}"/>
              </a:ext>
            </a:extLst>
          </p:cNvPr>
          <p:cNvSpPr>
            <a:spLocks noGrp="1"/>
          </p:cNvSpPr>
          <p:nvPr>
            <p:ph type="ftr" sz="quarter" idx="11"/>
          </p:nvPr>
        </p:nvSpPr>
        <p:spPr/>
        <p:txBody>
          <a:bodyPr/>
          <a:lstStyle/>
          <a:p>
            <a:endParaRPr lang="en-US" noProof="0" dirty="0"/>
          </a:p>
        </p:txBody>
      </p:sp>
      <p:sp>
        <p:nvSpPr>
          <p:cNvPr id="7" name="Slide Number Placeholder 6">
            <a:extLst>
              <a:ext uri="{FF2B5EF4-FFF2-40B4-BE49-F238E27FC236}">
                <a16:creationId xmlns:a16="http://schemas.microsoft.com/office/drawing/2014/main" id="{192384B9-6290-4070-B7D1-A105B27F0CB0}"/>
              </a:ext>
            </a:extLst>
          </p:cNvPr>
          <p:cNvSpPr>
            <a:spLocks noGrp="1"/>
          </p:cNvSpPr>
          <p:nvPr>
            <p:ph type="sldNum" sz="quarter" idx="12"/>
          </p:nvPr>
        </p:nvSpPr>
        <p:spPr/>
        <p:txBody>
          <a:bodyPr/>
          <a:lstStyle/>
          <a:p>
            <a:fld id="{82EE24B5-652C-4DB5-B7C3-B5BBEC1280B1}" type="slidenum">
              <a:rPr lang="en-US" noProof="0" smtClean="0"/>
              <a:t>‹#›</a:t>
            </a:fld>
            <a:endParaRPr lang="en-US" noProof="0" dirty="0"/>
          </a:p>
        </p:txBody>
      </p:sp>
    </p:spTree>
    <p:extLst>
      <p:ext uri="{BB962C8B-B14F-4D97-AF65-F5344CB8AC3E}">
        <p14:creationId xmlns:p14="http://schemas.microsoft.com/office/powerpoint/2010/main" val="23674436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9CEC732-0DE2-456B-92A1-84321C9BDCD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noProof="0"/>
              <a:t>Click to edit Master title style</a:t>
            </a:r>
          </a:p>
        </p:txBody>
      </p:sp>
      <p:sp>
        <p:nvSpPr>
          <p:cNvPr id="3" name="Text Placeholder 2">
            <a:extLst>
              <a:ext uri="{FF2B5EF4-FFF2-40B4-BE49-F238E27FC236}">
                <a16:creationId xmlns:a16="http://schemas.microsoft.com/office/drawing/2014/main" id="{DA816A5B-B156-4DC3-B18E-14F3E59A64F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a:extLst>
              <a:ext uri="{FF2B5EF4-FFF2-40B4-BE49-F238E27FC236}">
                <a16:creationId xmlns:a16="http://schemas.microsoft.com/office/drawing/2014/main" id="{FDB0252E-67CD-4B33-849F-7B1449CF27D0}"/>
              </a:ext>
            </a:extLst>
          </p:cNvPr>
          <p:cNvSpPr>
            <a:spLocks noGrp="1"/>
          </p:cNvSpPr>
          <p:nvPr>
            <p:ph type="dt" sz="half" idx="2"/>
          </p:nvPr>
        </p:nvSpPr>
        <p:spPr>
          <a:xfrm>
            <a:off x="838200" y="617490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B2591E0-5367-4F2F-9C30-2087D79A846D}" type="datetime1">
              <a:rPr lang="en-US" noProof="0" smtClean="0"/>
              <a:t>1/27/2025</a:t>
            </a:fld>
            <a:endParaRPr lang="en-US" noProof="0" dirty="0"/>
          </a:p>
        </p:txBody>
      </p:sp>
      <p:sp>
        <p:nvSpPr>
          <p:cNvPr id="5" name="Footer Placeholder 4">
            <a:extLst>
              <a:ext uri="{FF2B5EF4-FFF2-40B4-BE49-F238E27FC236}">
                <a16:creationId xmlns:a16="http://schemas.microsoft.com/office/drawing/2014/main" id="{DC620AD2-E3F8-48CB-8B72-B0945DF5348A}"/>
              </a:ext>
            </a:extLst>
          </p:cNvPr>
          <p:cNvSpPr>
            <a:spLocks noGrp="1"/>
          </p:cNvSpPr>
          <p:nvPr>
            <p:ph type="ftr" sz="quarter" idx="3"/>
          </p:nvPr>
        </p:nvSpPr>
        <p:spPr>
          <a:xfrm>
            <a:off x="4038600" y="617490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noProof="0" dirty="0"/>
          </a:p>
        </p:txBody>
      </p:sp>
      <p:sp>
        <p:nvSpPr>
          <p:cNvPr id="6" name="Slide Number Placeholder 5">
            <a:extLst>
              <a:ext uri="{FF2B5EF4-FFF2-40B4-BE49-F238E27FC236}">
                <a16:creationId xmlns:a16="http://schemas.microsoft.com/office/drawing/2014/main" id="{D15DEFFD-817B-43EC-86F0-34DEA2BA5EEB}"/>
              </a:ext>
            </a:extLst>
          </p:cNvPr>
          <p:cNvSpPr>
            <a:spLocks noGrp="1"/>
          </p:cNvSpPr>
          <p:nvPr>
            <p:ph type="sldNum" sz="quarter" idx="4"/>
          </p:nvPr>
        </p:nvSpPr>
        <p:spPr>
          <a:xfrm>
            <a:off x="0" y="0"/>
            <a:ext cx="357116" cy="365125"/>
          </a:xfrm>
          <a:prstGeom prst="rect">
            <a:avLst/>
          </a:prstGeom>
        </p:spPr>
        <p:txBody>
          <a:bodyPr vert="horz" lIns="91440" tIns="45720" rIns="91440" bIns="45720" rtlCol="0" anchor="ctr"/>
          <a:lstStyle>
            <a:lvl1pPr algn="r">
              <a:defRPr sz="1000" i="1">
                <a:solidFill>
                  <a:schemeClr val="tx2">
                    <a:alpha val="70000"/>
                  </a:schemeClr>
                </a:solidFill>
              </a:defRPr>
            </a:lvl1pPr>
          </a:lstStyle>
          <a:p>
            <a:fld id="{82EE24B5-652C-4DB5-B7C3-B5BBEC1280B1}" type="slidenum">
              <a:rPr lang="en-US" noProof="0" smtClean="0"/>
              <a:pPr/>
              <a:t>‹#›</a:t>
            </a:fld>
            <a:endParaRPr lang="en-US" noProof="0" dirty="0"/>
          </a:p>
        </p:txBody>
      </p:sp>
    </p:spTree>
    <p:extLst>
      <p:ext uri="{BB962C8B-B14F-4D97-AF65-F5344CB8AC3E}">
        <p14:creationId xmlns:p14="http://schemas.microsoft.com/office/powerpoint/2010/main" val="366410150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hdr="0" ftr="0" dt="0"/>
  <p:txStyles>
    <p:titleStyle>
      <a:lvl1pPr algn="l" defTabSz="914400" rtl="0" eaLnBrk="1" latinLnBrk="0" hangingPunct="1">
        <a:lnSpc>
          <a:spcPct val="90000"/>
        </a:lnSpc>
        <a:spcBef>
          <a:spcPct val="0"/>
        </a:spcBef>
        <a:buNone/>
        <a:defRPr sz="3200" b="1" kern="1200">
          <a:solidFill>
            <a:schemeClr val="accent2"/>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5.jpg"/><Relationship Id="rId7"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4.png"/><Relationship Id="rId9"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1.xml"/><Relationship Id="rId1" Type="http://schemas.openxmlformats.org/officeDocument/2006/relationships/slideLayout" Target="../slideLayouts/slideLayout11.xml"/><Relationship Id="rId5" Type="http://schemas.openxmlformats.org/officeDocument/2006/relationships/image" Target="../media/image21.png"/><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chart" Target="../charts/chart1.xml"/><Relationship Id="rId7" Type="http://schemas.openxmlformats.org/officeDocument/2006/relationships/chart" Target="../charts/chart5.xml"/><Relationship Id="rId2" Type="http://schemas.openxmlformats.org/officeDocument/2006/relationships/notesSlide" Target="../notesSlides/notesSlide12.xml"/><Relationship Id="rId1" Type="http://schemas.openxmlformats.org/officeDocument/2006/relationships/slideLayout" Target="../slideLayouts/slideLayout10.xml"/><Relationship Id="rId6" Type="http://schemas.openxmlformats.org/officeDocument/2006/relationships/chart" Target="../charts/chart4.xml"/><Relationship Id="rId5" Type="http://schemas.openxmlformats.org/officeDocument/2006/relationships/chart" Target="../charts/chart3.xml"/><Relationship Id="rId4" Type="http://schemas.openxmlformats.org/officeDocument/2006/relationships/chart" Target="../charts/chart2.xml"/></Relationships>
</file>

<file path=ppt/slides/_rels/slide21.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5.xml"/><Relationship Id="rId1" Type="http://schemas.openxmlformats.org/officeDocument/2006/relationships/slideLayout" Target="../slideLayouts/slideLayout13.xml"/><Relationship Id="rId6" Type="http://schemas.openxmlformats.org/officeDocument/2006/relationships/image" Target="../media/image29.jpeg"/><Relationship Id="rId5" Type="http://schemas.openxmlformats.org/officeDocument/2006/relationships/image" Target="../media/image28.jpg"/><Relationship Id="rId4" Type="http://schemas.openxmlformats.org/officeDocument/2006/relationships/image" Target="../media/image27.jpg"/></Relationships>
</file>

<file path=ppt/slides/_rels/slide24.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16.xml"/><Relationship Id="rId1" Type="http://schemas.openxmlformats.org/officeDocument/2006/relationships/slideLayout" Target="../slideLayouts/slideLayout6.xml"/><Relationship Id="rId4" Type="http://schemas.openxmlformats.org/officeDocument/2006/relationships/chart" Target="../charts/chart7.xml"/></Relationships>
</file>

<file path=ppt/slides/_rels/slide25.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jpg"/><Relationship Id="rId7" Type="http://schemas.openxmlformats.org/officeDocument/2006/relationships/image" Target="../media/image35.svg"/><Relationship Id="rId2" Type="http://schemas.openxmlformats.org/officeDocument/2006/relationships/notesSlide" Target="../notesSlides/notesSlide17.xml"/><Relationship Id="rId1" Type="http://schemas.openxmlformats.org/officeDocument/2006/relationships/slideLayout" Target="../slideLayouts/slideLayout6.xml"/><Relationship Id="rId6" Type="http://schemas.openxmlformats.org/officeDocument/2006/relationships/image" Target="../media/image34.png"/><Relationship Id="rId5" Type="http://schemas.openxmlformats.org/officeDocument/2006/relationships/image" Target="../media/image33.svg"/><Relationship Id="rId4" Type="http://schemas.openxmlformats.org/officeDocument/2006/relationships/image" Target="../media/image32.png"/><Relationship Id="rId9" Type="http://schemas.openxmlformats.org/officeDocument/2006/relationships/image" Target="../media/image37.svg"/></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14.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Professionals collaborating at a table over a laptop">
            <a:extLst>
              <a:ext uri="{FF2B5EF4-FFF2-40B4-BE49-F238E27FC236}">
                <a16:creationId xmlns:a16="http://schemas.microsoft.com/office/drawing/2014/main" id="{1E745F20-F130-4708-BD5A-1A4FF4BE4D0B}"/>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0" y="0"/>
            <a:ext cx="12189460" cy="6858000"/>
          </a:xfrm>
          <a:prstGeom prst="rect">
            <a:avLst/>
          </a:prstGeom>
        </p:spPr>
      </p:pic>
      <p:sp>
        <p:nvSpPr>
          <p:cNvPr id="4" name="object 3" descr="People with documents">
            <a:extLst>
              <a:ext uri="{FF2B5EF4-FFF2-40B4-BE49-F238E27FC236}">
                <a16:creationId xmlns:a16="http://schemas.microsoft.com/office/drawing/2014/main" id="{0CA2E80D-F3EC-4A5F-8E65-56FEA206EE0F}"/>
              </a:ext>
            </a:extLst>
          </p:cNvPr>
          <p:cNvSpPr/>
          <p:nvPr/>
        </p:nvSpPr>
        <p:spPr bwMode="ltGray">
          <a:xfrm>
            <a:off x="2540" y="19839"/>
            <a:ext cx="12189460" cy="6858000"/>
          </a:xfrm>
          <a:custGeom>
            <a:avLst/>
            <a:gdLst/>
            <a:ahLst/>
            <a:cxnLst/>
            <a:rect l="l" t="t" r="r" b="b"/>
            <a:pathLst>
              <a:path w="12189460" h="6858000">
                <a:moveTo>
                  <a:pt x="0" y="6858000"/>
                </a:moveTo>
                <a:lnTo>
                  <a:pt x="12188952" y="6858000"/>
                </a:lnTo>
                <a:lnTo>
                  <a:pt x="12188952" y="0"/>
                </a:lnTo>
                <a:lnTo>
                  <a:pt x="0" y="0"/>
                </a:lnTo>
                <a:lnTo>
                  <a:pt x="0" y="6858000"/>
                </a:lnTo>
                <a:close/>
              </a:path>
            </a:pathLst>
          </a:custGeom>
          <a:solidFill>
            <a:schemeClr val="tx2">
              <a:alpha val="69999"/>
            </a:schemeClr>
          </a:solidFill>
        </p:spPr>
        <p:txBody>
          <a:bodyPr wrap="square" lIns="0" tIns="0" rIns="0" bIns="0" rtlCol="0"/>
          <a:lstStyle/>
          <a:p>
            <a:endParaRPr lang="en-US" dirty="0"/>
          </a:p>
        </p:txBody>
      </p:sp>
      <p:sp>
        <p:nvSpPr>
          <p:cNvPr id="2" name="Title 1">
            <a:extLst>
              <a:ext uri="{FF2B5EF4-FFF2-40B4-BE49-F238E27FC236}">
                <a16:creationId xmlns:a16="http://schemas.microsoft.com/office/drawing/2014/main" id="{AFB6C91D-4B22-49F1-9A0B-ABEB9E1F5A26}"/>
              </a:ext>
            </a:extLst>
          </p:cNvPr>
          <p:cNvSpPr>
            <a:spLocks noGrp="1"/>
          </p:cNvSpPr>
          <p:nvPr>
            <p:ph type="ctrTitle"/>
          </p:nvPr>
        </p:nvSpPr>
        <p:spPr bwMode="ltGray"/>
        <p:txBody>
          <a:bodyPr>
            <a:normAutofit/>
          </a:bodyPr>
          <a:lstStyle/>
          <a:p>
            <a:pPr>
              <a:lnSpc>
                <a:spcPct val="125000"/>
              </a:lnSpc>
            </a:pPr>
            <a:r>
              <a:rPr lang="en-US" sz="5000" dirty="0">
                <a:solidFill>
                  <a:schemeClr val="bg1"/>
                </a:solidFill>
              </a:rPr>
              <a:t>Unemployment </a:t>
            </a:r>
            <a:br>
              <a:rPr lang="en-US" sz="5000" dirty="0">
                <a:solidFill>
                  <a:schemeClr val="bg1"/>
                </a:solidFill>
              </a:rPr>
            </a:br>
            <a:r>
              <a:rPr lang="en-US" sz="5000" dirty="0">
                <a:solidFill>
                  <a:schemeClr val="bg1"/>
                </a:solidFill>
              </a:rPr>
              <a:t>Data Analysis</a:t>
            </a:r>
          </a:p>
        </p:txBody>
      </p:sp>
      <p:sp>
        <p:nvSpPr>
          <p:cNvPr id="3" name="Subtitle 2">
            <a:extLst>
              <a:ext uri="{FF2B5EF4-FFF2-40B4-BE49-F238E27FC236}">
                <a16:creationId xmlns:a16="http://schemas.microsoft.com/office/drawing/2014/main" id="{2F8CF06A-B594-4BA2-8B1E-D649096D742F}"/>
              </a:ext>
            </a:extLst>
          </p:cNvPr>
          <p:cNvSpPr>
            <a:spLocks noGrp="1"/>
          </p:cNvSpPr>
          <p:nvPr>
            <p:ph type="subTitle" idx="1"/>
          </p:nvPr>
        </p:nvSpPr>
        <p:spPr bwMode="blackGray">
          <a:xfrm>
            <a:off x="0" y="5302250"/>
            <a:ext cx="2870200" cy="1535911"/>
          </a:xfrm>
          <a:solidFill>
            <a:schemeClr val="accent2">
              <a:alpha val="90000"/>
            </a:schemeClr>
          </a:solidFill>
        </p:spPr>
        <p:txBody>
          <a:bodyPr anchor="t" anchorCtr="0">
            <a:normAutofit/>
          </a:bodyPr>
          <a:lstStyle/>
          <a:p>
            <a:pPr algn="l"/>
            <a:r>
              <a:rPr lang="en-US" sz="2500" b="1" i="0" u="sng" spc="65" dirty="0">
                <a:solidFill>
                  <a:schemeClr val="accent1"/>
                </a:solidFill>
                <a:cs typeface="Arial"/>
              </a:rPr>
              <a:t>Analyst Grou</a:t>
            </a:r>
            <a:r>
              <a:rPr lang="en-US" i="0" u="sng" dirty="0"/>
              <a:t>p 3</a:t>
            </a:r>
          </a:p>
          <a:p>
            <a:pPr algn="l"/>
            <a:r>
              <a:rPr lang="en-US" sz="1600" i="0" dirty="0">
                <a:solidFill>
                  <a:schemeClr val="bg1"/>
                </a:solidFill>
              </a:rPr>
              <a:t>Frank</a:t>
            </a:r>
          </a:p>
          <a:p>
            <a:pPr algn="l"/>
            <a:r>
              <a:rPr lang="en-US" sz="1600" b="1" i="0" spc="65" dirty="0" err="1">
                <a:solidFill>
                  <a:schemeClr val="bg1"/>
                </a:solidFill>
                <a:cs typeface="Arial"/>
              </a:rPr>
              <a:t>Mareme</a:t>
            </a:r>
            <a:endParaRPr lang="en-US" sz="1600" i="0" dirty="0">
              <a:solidFill>
                <a:schemeClr val="bg1"/>
              </a:solidFill>
            </a:endParaRPr>
          </a:p>
          <a:p>
            <a:pPr algn="l"/>
            <a:r>
              <a:rPr lang="en-US" sz="1600" b="1" i="0" spc="65" dirty="0">
                <a:solidFill>
                  <a:schemeClr val="bg1"/>
                </a:solidFill>
                <a:cs typeface="Arial"/>
              </a:rPr>
              <a:t>Mike</a:t>
            </a:r>
          </a:p>
        </p:txBody>
      </p:sp>
      <p:sp>
        <p:nvSpPr>
          <p:cNvPr id="6" name="object 7" descr="Beige rectangle">
            <a:extLst>
              <a:ext uri="{FF2B5EF4-FFF2-40B4-BE49-F238E27FC236}">
                <a16:creationId xmlns:a16="http://schemas.microsoft.com/office/drawing/2014/main" id="{B36975AA-C62E-46BE-9382-E2CF56FDF817}"/>
              </a:ext>
            </a:extLst>
          </p:cNvPr>
          <p:cNvSpPr/>
          <p:nvPr/>
        </p:nvSpPr>
        <p:spPr bwMode="white">
          <a:xfrm>
            <a:off x="4044000" y="3229869"/>
            <a:ext cx="4104000" cy="0"/>
          </a:xfrm>
          <a:custGeom>
            <a:avLst/>
            <a:gdLst/>
            <a:ahLst/>
            <a:cxnLst/>
            <a:rect l="l" t="t" r="r" b="b"/>
            <a:pathLst>
              <a:path w="3935729">
                <a:moveTo>
                  <a:pt x="0" y="0"/>
                </a:moveTo>
                <a:lnTo>
                  <a:pt x="3935349" y="0"/>
                </a:lnTo>
              </a:path>
            </a:pathLst>
          </a:custGeom>
          <a:ln w="54863">
            <a:solidFill>
              <a:schemeClr val="accent1"/>
            </a:solidFill>
          </a:ln>
        </p:spPr>
        <p:txBody>
          <a:bodyPr wrap="square" lIns="0" tIns="0" rIns="0" bIns="0" rtlCol="0"/>
          <a:lstStyle/>
          <a:p>
            <a:endParaRPr lang="en-US" dirty="0"/>
          </a:p>
        </p:txBody>
      </p:sp>
    </p:spTree>
    <p:extLst>
      <p:ext uri="{BB962C8B-B14F-4D97-AF65-F5344CB8AC3E}">
        <p14:creationId xmlns:p14="http://schemas.microsoft.com/office/powerpoint/2010/main" val="10935560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99E4C3-1F79-248D-ED8C-58F6B094C68D}"/>
              </a:ext>
            </a:extLst>
          </p:cNvPr>
          <p:cNvSpPr>
            <a:spLocks noGrp="1"/>
          </p:cNvSpPr>
          <p:nvPr>
            <p:ph type="title"/>
          </p:nvPr>
        </p:nvSpPr>
        <p:spPr>
          <a:xfrm>
            <a:off x="838200" y="10859"/>
            <a:ext cx="10515600" cy="647700"/>
          </a:xfrm>
        </p:spPr>
        <p:txBody>
          <a:bodyPr/>
          <a:lstStyle/>
          <a:p>
            <a:r>
              <a:rPr lang="en-US" dirty="0"/>
              <a:t>General Trends- Unemployment by Race/Ethnicity</a:t>
            </a:r>
          </a:p>
        </p:txBody>
      </p:sp>
      <p:sp>
        <p:nvSpPr>
          <p:cNvPr id="3" name="Slide Number Placeholder 2">
            <a:extLst>
              <a:ext uri="{FF2B5EF4-FFF2-40B4-BE49-F238E27FC236}">
                <a16:creationId xmlns:a16="http://schemas.microsoft.com/office/drawing/2014/main" id="{308FACA7-06DF-C00B-94AE-9C3C9252462F}"/>
              </a:ext>
            </a:extLst>
          </p:cNvPr>
          <p:cNvSpPr>
            <a:spLocks noGrp="1"/>
          </p:cNvSpPr>
          <p:nvPr>
            <p:ph type="sldNum" sz="quarter" idx="12"/>
          </p:nvPr>
        </p:nvSpPr>
        <p:spPr/>
        <p:txBody>
          <a:bodyPr/>
          <a:lstStyle/>
          <a:p>
            <a:fld id="{82EE24B5-652C-4DB5-B7C3-B5BBEC1280B1}" type="slidenum">
              <a:rPr lang="en-US" noProof="0" smtClean="0"/>
              <a:t>10</a:t>
            </a:fld>
            <a:endParaRPr lang="en-US" noProof="0" dirty="0"/>
          </a:p>
        </p:txBody>
      </p:sp>
      <p:pic>
        <p:nvPicPr>
          <p:cNvPr id="5" name="Picture 4">
            <a:extLst>
              <a:ext uri="{FF2B5EF4-FFF2-40B4-BE49-F238E27FC236}">
                <a16:creationId xmlns:a16="http://schemas.microsoft.com/office/drawing/2014/main" id="{094F2C91-CD8B-874D-55C2-8F96B5EC32AB}"/>
              </a:ext>
            </a:extLst>
          </p:cNvPr>
          <p:cNvPicPr>
            <a:picLocks noChangeAspect="1"/>
          </p:cNvPicPr>
          <p:nvPr/>
        </p:nvPicPr>
        <p:blipFill>
          <a:blip r:embed="rId2"/>
          <a:stretch>
            <a:fillRect/>
          </a:stretch>
        </p:blipFill>
        <p:spPr>
          <a:xfrm>
            <a:off x="596428" y="1241812"/>
            <a:ext cx="6814984" cy="4524233"/>
          </a:xfrm>
          <a:prstGeom prst="rect">
            <a:avLst/>
          </a:prstGeom>
        </p:spPr>
      </p:pic>
      <p:cxnSp>
        <p:nvCxnSpPr>
          <p:cNvPr id="6" name="Straight Connector 5">
            <a:extLst>
              <a:ext uri="{FF2B5EF4-FFF2-40B4-BE49-F238E27FC236}">
                <a16:creationId xmlns:a16="http://schemas.microsoft.com/office/drawing/2014/main" id="{7B8C9E6D-E8F5-0D44-7889-F11A571E7952}"/>
              </a:ext>
            </a:extLst>
          </p:cNvPr>
          <p:cNvCxnSpPr>
            <a:cxnSpLocks/>
          </p:cNvCxnSpPr>
          <p:nvPr/>
        </p:nvCxnSpPr>
        <p:spPr>
          <a:xfrm flipV="1">
            <a:off x="4446801" y="1467475"/>
            <a:ext cx="0" cy="41380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8AF0F46B-0B9D-4A80-2F31-966142E7C95E}"/>
              </a:ext>
            </a:extLst>
          </p:cNvPr>
          <p:cNvCxnSpPr>
            <a:cxnSpLocks/>
          </p:cNvCxnSpPr>
          <p:nvPr/>
        </p:nvCxnSpPr>
        <p:spPr>
          <a:xfrm flipV="1">
            <a:off x="5416550" y="1467475"/>
            <a:ext cx="0" cy="41380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Right Brace 7">
            <a:extLst>
              <a:ext uri="{FF2B5EF4-FFF2-40B4-BE49-F238E27FC236}">
                <a16:creationId xmlns:a16="http://schemas.microsoft.com/office/drawing/2014/main" id="{2A712DC4-9EBF-6CC7-76A4-C11D22C6F2A9}"/>
              </a:ext>
            </a:extLst>
          </p:cNvPr>
          <p:cNvSpPr/>
          <p:nvPr/>
        </p:nvSpPr>
        <p:spPr>
          <a:xfrm rot="5400000">
            <a:off x="4825762" y="5260466"/>
            <a:ext cx="245849" cy="935722"/>
          </a:xfrm>
          <a:prstGeom prst="rightBrace">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F4797BCB-323D-D5A0-6394-2CFE4F768DD3}"/>
              </a:ext>
            </a:extLst>
          </p:cNvPr>
          <p:cNvCxnSpPr/>
          <p:nvPr/>
        </p:nvCxnSpPr>
        <p:spPr>
          <a:xfrm>
            <a:off x="5416550" y="2723082"/>
            <a:ext cx="55557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DFD141FC-29D3-17E5-0466-CA420414EECA}"/>
              </a:ext>
            </a:extLst>
          </p:cNvPr>
          <p:cNvCxnSpPr>
            <a:cxnSpLocks/>
          </p:cNvCxnSpPr>
          <p:nvPr/>
        </p:nvCxnSpPr>
        <p:spPr>
          <a:xfrm flipH="1">
            <a:off x="3930650" y="2723082"/>
            <a:ext cx="50165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FD4DC034-9BFC-A358-DD9A-81CA9539CF50}"/>
              </a:ext>
            </a:extLst>
          </p:cNvPr>
          <p:cNvSpPr txBox="1"/>
          <p:nvPr/>
        </p:nvSpPr>
        <p:spPr>
          <a:xfrm>
            <a:off x="5416550" y="2350139"/>
            <a:ext cx="859524" cy="372943"/>
          </a:xfrm>
          <a:prstGeom prst="rect">
            <a:avLst/>
          </a:prstGeom>
          <a:noFill/>
        </p:spPr>
        <p:txBody>
          <a:bodyPr wrap="square" rtlCol="0">
            <a:spAutoFit/>
          </a:bodyPr>
          <a:lstStyle/>
          <a:p>
            <a:r>
              <a:rPr lang="en-US" dirty="0"/>
              <a:t>Post</a:t>
            </a:r>
          </a:p>
        </p:txBody>
      </p:sp>
      <p:sp>
        <p:nvSpPr>
          <p:cNvPr id="12" name="TextBox 11">
            <a:extLst>
              <a:ext uri="{FF2B5EF4-FFF2-40B4-BE49-F238E27FC236}">
                <a16:creationId xmlns:a16="http://schemas.microsoft.com/office/drawing/2014/main" id="{019F296F-58ED-47F6-CD9E-78326F019F26}"/>
              </a:ext>
            </a:extLst>
          </p:cNvPr>
          <p:cNvSpPr txBox="1"/>
          <p:nvPr/>
        </p:nvSpPr>
        <p:spPr>
          <a:xfrm>
            <a:off x="3930650" y="2380903"/>
            <a:ext cx="859524" cy="372943"/>
          </a:xfrm>
          <a:prstGeom prst="rect">
            <a:avLst/>
          </a:prstGeom>
          <a:noFill/>
        </p:spPr>
        <p:txBody>
          <a:bodyPr wrap="square" rtlCol="0">
            <a:spAutoFit/>
          </a:bodyPr>
          <a:lstStyle/>
          <a:p>
            <a:r>
              <a:rPr lang="en-US" dirty="0"/>
              <a:t>Pre</a:t>
            </a:r>
          </a:p>
        </p:txBody>
      </p:sp>
      <p:sp>
        <p:nvSpPr>
          <p:cNvPr id="15" name="TextBox 14">
            <a:extLst>
              <a:ext uri="{FF2B5EF4-FFF2-40B4-BE49-F238E27FC236}">
                <a16:creationId xmlns:a16="http://schemas.microsoft.com/office/drawing/2014/main" id="{58344BC5-557B-F240-3657-4CE799620911}"/>
              </a:ext>
            </a:extLst>
          </p:cNvPr>
          <p:cNvSpPr txBox="1"/>
          <p:nvPr/>
        </p:nvSpPr>
        <p:spPr>
          <a:xfrm>
            <a:off x="3856382" y="5763080"/>
            <a:ext cx="2322640" cy="369332"/>
          </a:xfrm>
          <a:prstGeom prst="rect">
            <a:avLst/>
          </a:prstGeom>
          <a:noFill/>
        </p:spPr>
        <p:txBody>
          <a:bodyPr wrap="square" rtlCol="0">
            <a:spAutoFit/>
          </a:bodyPr>
          <a:lstStyle/>
          <a:p>
            <a:r>
              <a:rPr lang="en-US" dirty="0"/>
              <a:t>Impact from COVID</a:t>
            </a:r>
          </a:p>
        </p:txBody>
      </p:sp>
      <p:sp>
        <p:nvSpPr>
          <p:cNvPr id="16" name="TextBox 15">
            <a:extLst>
              <a:ext uri="{FF2B5EF4-FFF2-40B4-BE49-F238E27FC236}">
                <a16:creationId xmlns:a16="http://schemas.microsoft.com/office/drawing/2014/main" id="{DF566EED-D9F3-7C5C-B105-410FAC4B7C31}"/>
              </a:ext>
            </a:extLst>
          </p:cNvPr>
          <p:cNvSpPr txBox="1"/>
          <p:nvPr/>
        </p:nvSpPr>
        <p:spPr>
          <a:xfrm>
            <a:off x="7612136" y="3503929"/>
            <a:ext cx="3830154" cy="2031325"/>
          </a:xfrm>
          <a:prstGeom prst="rect">
            <a:avLst/>
          </a:prstGeom>
          <a:solidFill>
            <a:schemeClr val="accent1">
              <a:lumMod val="40000"/>
              <a:lumOff val="60000"/>
            </a:schemeClr>
          </a:solidFill>
          <a:ln>
            <a:solidFill>
              <a:schemeClr val="accent1"/>
            </a:solidFill>
          </a:ln>
        </p:spPr>
        <p:txBody>
          <a:bodyPr wrap="square" rtlCol="0">
            <a:spAutoFit/>
          </a:bodyPr>
          <a:lstStyle/>
          <a:p>
            <a:r>
              <a:rPr lang="en-US" altLang="ja-JP" b="1" u="sng" dirty="0"/>
              <a:t>Investigation Findings </a:t>
            </a:r>
          </a:p>
          <a:p>
            <a:r>
              <a:rPr lang="en-US" altLang="ja-JP" dirty="0"/>
              <a:t>Hispanic/Latino employment rate impacted the most by COVID followed by Black/African American. Employment on a steady decline pre-covid. Currently looks like a slight incline.</a:t>
            </a:r>
          </a:p>
        </p:txBody>
      </p:sp>
      <p:sp>
        <p:nvSpPr>
          <p:cNvPr id="17" name="Content Placeholder 6">
            <a:extLst>
              <a:ext uri="{FF2B5EF4-FFF2-40B4-BE49-F238E27FC236}">
                <a16:creationId xmlns:a16="http://schemas.microsoft.com/office/drawing/2014/main" id="{D61F3706-DE75-B6BD-AB15-9D0C047B2EE3}"/>
              </a:ext>
            </a:extLst>
          </p:cNvPr>
          <p:cNvSpPr txBox="1">
            <a:spLocks/>
          </p:cNvSpPr>
          <p:nvPr/>
        </p:nvSpPr>
        <p:spPr bwMode="white">
          <a:xfrm>
            <a:off x="7612136" y="1282371"/>
            <a:ext cx="3975097" cy="2146629"/>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100"/>
              </a:spcBef>
              <a:buNone/>
            </a:pPr>
            <a:r>
              <a:rPr lang="en-US" sz="1900" b="1" u="sng" dirty="0">
                <a:solidFill>
                  <a:schemeClr val="tx1"/>
                </a:solidFill>
              </a:rPr>
              <a:t>Investigation</a:t>
            </a:r>
          </a:p>
          <a:p>
            <a:pPr>
              <a:lnSpc>
                <a:spcPct val="120000"/>
              </a:lnSpc>
              <a:spcBef>
                <a:spcPts val="100"/>
              </a:spcBef>
            </a:pPr>
            <a:r>
              <a:rPr lang="en-US" sz="1900" dirty="0">
                <a:solidFill>
                  <a:schemeClr val="tx1"/>
                </a:solidFill>
              </a:rPr>
              <a:t>Relation of unemployment to economic industries/sectors</a:t>
            </a:r>
          </a:p>
          <a:p>
            <a:pPr>
              <a:lnSpc>
                <a:spcPct val="120000"/>
              </a:lnSpc>
              <a:spcBef>
                <a:spcPts val="100"/>
              </a:spcBef>
            </a:pPr>
            <a:r>
              <a:rPr lang="en-US" sz="1900" dirty="0">
                <a:solidFill>
                  <a:schemeClr val="bg1">
                    <a:lumMod val="75000"/>
                  </a:schemeClr>
                </a:solidFill>
              </a:rPr>
              <a:t>Affect of education level on unemployment.</a:t>
            </a:r>
          </a:p>
        </p:txBody>
      </p:sp>
      <p:sp>
        <p:nvSpPr>
          <p:cNvPr id="18" name="Rectangle 17">
            <a:extLst>
              <a:ext uri="{FF2B5EF4-FFF2-40B4-BE49-F238E27FC236}">
                <a16:creationId xmlns:a16="http://schemas.microsoft.com/office/drawing/2014/main" id="{05879661-1F49-460C-B855-8BC6910C24B0}"/>
              </a:ext>
            </a:extLst>
          </p:cNvPr>
          <p:cNvSpPr/>
          <p:nvPr/>
        </p:nvSpPr>
        <p:spPr>
          <a:xfrm>
            <a:off x="191420" y="6100345"/>
            <a:ext cx="11841829" cy="647700"/>
          </a:xfrm>
          <a:prstGeom prst="rect">
            <a:avLst/>
          </a:prstGeom>
          <a:solidFill>
            <a:schemeClr val="accent1"/>
          </a:solidFill>
        </p:spPr>
        <p:txBody>
          <a:bodyPr wrap="square" anchor="ctr" anchorCtr="0">
            <a:noAutofit/>
          </a:bodyPr>
          <a:lstStyle/>
          <a:p>
            <a:pPr algn="ctr">
              <a:lnSpc>
                <a:spcPct val="100000"/>
              </a:lnSpc>
              <a:spcBef>
                <a:spcPts val="1055"/>
              </a:spcBef>
            </a:pPr>
            <a:r>
              <a:rPr lang="en-US" altLang="ja-JP" sz="2400" dirty="0"/>
              <a:t>Employment on a steady decline pre-covid. Hispanic/Latino employment rate impacted the most by COVID followed by Black/African American.</a:t>
            </a:r>
            <a:endParaRPr lang="en-US" sz="2400" dirty="0">
              <a:solidFill>
                <a:schemeClr val="tx2"/>
              </a:solidFill>
              <a:latin typeface="+mj-lt"/>
            </a:endParaRPr>
          </a:p>
        </p:txBody>
      </p:sp>
    </p:spTree>
    <p:extLst>
      <p:ext uri="{BB962C8B-B14F-4D97-AF65-F5344CB8AC3E}">
        <p14:creationId xmlns:p14="http://schemas.microsoft.com/office/powerpoint/2010/main" val="14717156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4B6E24-1FED-4FC9-4A89-73263B23ABA8}"/>
              </a:ext>
            </a:extLst>
          </p:cNvPr>
          <p:cNvSpPr>
            <a:spLocks noGrp="1"/>
          </p:cNvSpPr>
          <p:nvPr>
            <p:ph type="title"/>
          </p:nvPr>
        </p:nvSpPr>
        <p:spPr>
          <a:xfrm>
            <a:off x="838200" y="-2403"/>
            <a:ext cx="10515600" cy="647701"/>
          </a:xfrm>
        </p:spPr>
        <p:txBody>
          <a:bodyPr/>
          <a:lstStyle/>
          <a:p>
            <a:r>
              <a:rPr lang="en-US" dirty="0"/>
              <a:t>General Trends- Unemployment Rate by Education</a:t>
            </a:r>
          </a:p>
        </p:txBody>
      </p:sp>
      <p:sp>
        <p:nvSpPr>
          <p:cNvPr id="3" name="Slide Number Placeholder 2">
            <a:extLst>
              <a:ext uri="{FF2B5EF4-FFF2-40B4-BE49-F238E27FC236}">
                <a16:creationId xmlns:a16="http://schemas.microsoft.com/office/drawing/2014/main" id="{DA753D2B-286F-B0CC-02DC-ED1366A4C56F}"/>
              </a:ext>
            </a:extLst>
          </p:cNvPr>
          <p:cNvSpPr>
            <a:spLocks noGrp="1"/>
          </p:cNvSpPr>
          <p:nvPr>
            <p:ph type="sldNum" sz="quarter" idx="12"/>
          </p:nvPr>
        </p:nvSpPr>
        <p:spPr/>
        <p:txBody>
          <a:bodyPr/>
          <a:lstStyle/>
          <a:p>
            <a:fld id="{82EE24B5-652C-4DB5-B7C3-B5BBEC1280B1}" type="slidenum">
              <a:rPr lang="en-US" noProof="0" smtClean="0"/>
              <a:t>11</a:t>
            </a:fld>
            <a:endParaRPr lang="en-US" noProof="0" dirty="0"/>
          </a:p>
        </p:txBody>
      </p:sp>
      <p:pic>
        <p:nvPicPr>
          <p:cNvPr id="5" name="Picture 4">
            <a:extLst>
              <a:ext uri="{FF2B5EF4-FFF2-40B4-BE49-F238E27FC236}">
                <a16:creationId xmlns:a16="http://schemas.microsoft.com/office/drawing/2014/main" id="{DBF528A1-A86E-520E-0974-11A41449FD23}"/>
              </a:ext>
            </a:extLst>
          </p:cNvPr>
          <p:cNvPicPr>
            <a:picLocks noChangeAspect="1"/>
          </p:cNvPicPr>
          <p:nvPr/>
        </p:nvPicPr>
        <p:blipFill>
          <a:blip r:embed="rId3"/>
          <a:stretch>
            <a:fillRect/>
          </a:stretch>
        </p:blipFill>
        <p:spPr>
          <a:xfrm>
            <a:off x="901019" y="1315068"/>
            <a:ext cx="6154874" cy="4089445"/>
          </a:xfrm>
          <a:prstGeom prst="rect">
            <a:avLst/>
          </a:prstGeom>
        </p:spPr>
      </p:pic>
      <p:cxnSp>
        <p:nvCxnSpPr>
          <p:cNvPr id="7" name="Straight Connector 6">
            <a:extLst>
              <a:ext uri="{FF2B5EF4-FFF2-40B4-BE49-F238E27FC236}">
                <a16:creationId xmlns:a16="http://schemas.microsoft.com/office/drawing/2014/main" id="{93B0D158-B20D-8C63-6939-675B8916C20E}"/>
              </a:ext>
            </a:extLst>
          </p:cNvPr>
          <p:cNvCxnSpPr/>
          <p:nvPr/>
        </p:nvCxnSpPr>
        <p:spPr>
          <a:xfrm flipV="1">
            <a:off x="4364251" y="1807389"/>
            <a:ext cx="0" cy="333005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7F30E212-FD3D-A2DE-F15D-0F62F553015D}"/>
              </a:ext>
            </a:extLst>
          </p:cNvPr>
          <p:cNvCxnSpPr/>
          <p:nvPr/>
        </p:nvCxnSpPr>
        <p:spPr>
          <a:xfrm flipV="1">
            <a:off x="5334000" y="1807389"/>
            <a:ext cx="0" cy="333005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Right Brace 8">
            <a:extLst>
              <a:ext uri="{FF2B5EF4-FFF2-40B4-BE49-F238E27FC236}">
                <a16:creationId xmlns:a16="http://schemas.microsoft.com/office/drawing/2014/main" id="{69AB638D-F3FB-0BD5-6A4A-8DD89D200DC7}"/>
              </a:ext>
            </a:extLst>
          </p:cNvPr>
          <p:cNvSpPr/>
          <p:nvPr/>
        </p:nvSpPr>
        <p:spPr>
          <a:xfrm rot="5400000">
            <a:off x="4743213" y="4792341"/>
            <a:ext cx="245849" cy="935724"/>
          </a:xfrm>
          <a:prstGeom prst="rightBrace">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B305AE59-9ED8-732A-555E-B92E4FBEFE3E}"/>
              </a:ext>
            </a:extLst>
          </p:cNvPr>
          <p:cNvCxnSpPr/>
          <p:nvPr/>
        </p:nvCxnSpPr>
        <p:spPr>
          <a:xfrm>
            <a:off x="5334000" y="3552707"/>
            <a:ext cx="55557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B5CDEB87-65F5-A7D8-2FA5-69149074A772}"/>
              </a:ext>
            </a:extLst>
          </p:cNvPr>
          <p:cNvCxnSpPr>
            <a:cxnSpLocks/>
          </p:cNvCxnSpPr>
          <p:nvPr/>
        </p:nvCxnSpPr>
        <p:spPr>
          <a:xfrm flipH="1">
            <a:off x="3848100" y="3552707"/>
            <a:ext cx="50165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18EF60F8-D5D0-F019-949B-C541997FDA2D}"/>
              </a:ext>
            </a:extLst>
          </p:cNvPr>
          <p:cNvSpPr txBox="1"/>
          <p:nvPr/>
        </p:nvSpPr>
        <p:spPr>
          <a:xfrm>
            <a:off x="5319498" y="3242528"/>
            <a:ext cx="859524" cy="372943"/>
          </a:xfrm>
          <a:prstGeom prst="rect">
            <a:avLst/>
          </a:prstGeom>
          <a:noFill/>
        </p:spPr>
        <p:txBody>
          <a:bodyPr wrap="square" rtlCol="0">
            <a:spAutoFit/>
          </a:bodyPr>
          <a:lstStyle/>
          <a:p>
            <a:r>
              <a:rPr lang="en-US" dirty="0"/>
              <a:t>Post</a:t>
            </a:r>
          </a:p>
        </p:txBody>
      </p:sp>
      <p:sp>
        <p:nvSpPr>
          <p:cNvPr id="13" name="TextBox 12">
            <a:extLst>
              <a:ext uri="{FF2B5EF4-FFF2-40B4-BE49-F238E27FC236}">
                <a16:creationId xmlns:a16="http://schemas.microsoft.com/office/drawing/2014/main" id="{80504F45-082B-932C-757C-476CE2BF486C}"/>
              </a:ext>
            </a:extLst>
          </p:cNvPr>
          <p:cNvSpPr txBox="1"/>
          <p:nvPr/>
        </p:nvSpPr>
        <p:spPr>
          <a:xfrm>
            <a:off x="3848100" y="3237693"/>
            <a:ext cx="859524" cy="372943"/>
          </a:xfrm>
          <a:prstGeom prst="rect">
            <a:avLst/>
          </a:prstGeom>
          <a:noFill/>
        </p:spPr>
        <p:txBody>
          <a:bodyPr wrap="square" rtlCol="0">
            <a:spAutoFit/>
          </a:bodyPr>
          <a:lstStyle/>
          <a:p>
            <a:r>
              <a:rPr lang="en-US" dirty="0"/>
              <a:t>Pre</a:t>
            </a:r>
          </a:p>
        </p:txBody>
      </p:sp>
      <p:sp>
        <p:nvSpPr>
          <p:cNvPr id="14" name="TextBox 13">
            <a:extLst>
              <a:ext uri="{FF2B5EF4-FFF2-40B4-BE49-F238E27FC236}">
                <a16:creationId xmlns:a16="http://schemas.microsoft.com/office/drawing/2014/main" id="{38DA7145-F5F2-63F0-BEC6-311BFD434A9A}"/>
              </a:ext>
            </a:extLst>
          </p:cNvPr>
          <p:cNvSpPr txBox="1"/>
          <p:nvPr/>
        </p:nvSpPr>
        <p:spPr>
          <a:xfrm>
            <a:off x="3856382" y="5262956"/>
            <a:ext cx="2322640" cy="369332"/>
          </a:xfrm>
          <a:prstGeom prst="rect">
            <a:avLst/>
          </a:prstGeom>
          <a:noFill/>
        </p:spPr>
        <p:txBody>
          <a:bodyPr wrap="square" rtlCol="0">
            <a:spAutoFit/>
          </a:bodyPr>
          <a:lstStyle/>
          <a:p>
            <a:r>
              <a:rPr lang="en-US" dirty="0"/>
              <a:t>Impact from COVID</a:t>
            </a:r>
          </a:p>
        </p:txBody>
      </p:sp>
      <p:cxnSp>
        <p:nvCxnSpPr>
          <p:cNvPr id="16" name="Straight Connector 15">
            <a:extLst>
              <a:ext uri="{FF2B5EF4-FFF2-40B4-BE49-F238E27FC236}">
                <a16:creationId xmlns:a16="http://schemas.microsoft.com/office/drawing/2014/main" id="{7D0B5A95-50AD-0C90-BDF0-EA680AE5A276}"/>
              </a:ext>
            </a:extLst>
          </p:cNvPr>
          <p:cNvCxnSpPr/>
          <p:nvPr/>
        </p:nvCxnSpPr>
        <p:spPr>
          <a:xfrm>
            <a:off x="4476750" y="1658938"/>
            <a:ext cx="749300" cy="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8D49929F-CF9A-4CED-DE92-B5D676F3470D}"/>
              </a:ext>
            </a:extLst>
          </p:cNvPr>
          <p:cNvCxnSpPr/>
          <p:nvPr/>
        </p:nvCxnSpPr>
        <p:spPr>
          <a:xfrm>
            <a:off x="4476750" y="2097088"/>
            <a:ext cx="749300" cy="0"/>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ABB513A2-C46A-0E31-EC52-215B7E42EE24}"/>
              </a:ext>
            </a:extLst>
          </p:cNvPr>
          <p:cNvCxnSpPr/>
          <p:nvPr/>
        </p:nvCxnSpPr>
        <p:spPr>
          <a:xfrm>
            <a:off x="4476750" y="3578107"/>
            <a:ext cx="749300" cy="0"/>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3888B8E1-D50B-9472-05DC-EBDD530D939A}"/>
              </a:ext>
            </a:extLst>
          </p:cNvPr>
          <p:cNvSpPr txBox="1"/>
          <p:nvPr/>
        </p:nvSpPr>
        <p:spPr>
          <a:xfrm>
            <a:off x="4832588" y="1451863"/>
            <a:ext cx="859521" cy="246221"/>
          </a:xfrm>
          <a:prstGeom prst="rect">
            <a:avLst/>
          </a:prstGeom>
          <a:noFill/>
        </p:spPr>
        <p:txBody>
          <a:bodyPr wrap="square" rtlCol="0">
            <a:spAutoFit/>
          </a:bodyPr>
          <a:lstStyle/>
          <a:p>
            <a:r>
              <a:rPr lang="en-US" sz="1000" dirty="0"/>
              <a:t>&lt;HS</a:t>
            </a:r>
          </a:p>
        </p:txBody>
      </p:sp>
      <p:sp>
        <p:nvSpPr>
          <p:cNvPr id="20" name="TextBox 19">
            <a:extLst>
              <a:ext uri="{FF2B5EF4-FFF2-40B4-BE49-F238E27FC236}">
                <a16:creationId xmlns:a16="http://schemas.microsoft.com/office/drawing/2014/main" id="{6E4B577C-EF8A-8454-2D9B-4F899A9C9829}"/>
              </a:ext>
            </a:extLst>
          </p:cNvPr>
          <p:cNvSpPr txBox="1"/>
          <p:nvPr/>
        </p:nvSpPr>
        <p:spPr>
          <a:xfrm>
            <a:off x="4832588" y="1884317"/>
            <a:ext cx="859521" cy="246221"/>
          </a:xfrm>
          <a:prstGeom prst="rect">
            <a:avLst/>
          </a:prstGeom>
          <a:noFill/>
        </p:spPr>
        <p:txBody>
          <a:bodyPr wrap="square" rtlCol="0">
            <a:spAutoFit/>
          </a:bodyPr>
          <a:lstStyle/>
          <a:p>
            <a:r>
              <a:rPr lang="en-US" sz="1000" dirty="0"/>
              <a:t>=HS</a:t>
            </a:r>
          </a:p>
        </p:txBody>
      </p:sp>
      <p:sp>
        <p:nvSpPr>
          <p:cNvPr id="21" name="TextBox 20">
            <a:extLst>
              <a:ext uri="{FF2B5EF4-FFF2-40B4-BE49-F238E27FC236}">
                <a16:creationId xmlns:a16="http://schemas.microsoft.com/office/drawing/2014/main" id="{1D45EFCD-6B1E-DAAD-F804-686E5AB080FC}"/>
              </a:ext>
            </a:extLst>
          </p:cNvPr>
          <p:cNvSpPr txBox="1"/>
          <p:nvPr/>
        </p:nvSpPr>
        <p:spPr>
          <a:xfrm>
            <a:off x="4832588" y="3331886"/>
            <a:ext cx="859521" cy="246221"/>
          </a:xfrm>
          <a:prstGeom prst="rect">
            <a:avLst/>
          </a:prstGeom>
          <a:noFill/>
        </p:spPr>
        <p:txBody>
          <a:bodyPr wrap="square" rtlCol="0">
            <a:spAutoFit/>
          </a:bodyPr>
          <a:lstStyle/>
          <a:p>
            <a:r>
              <a:rPr lang="en-US" sz="1000" u="sng" dirty="0"/>
              <a:t>&gt;</a:t>
            </a:r>
            <a:r>
              <a:rPr lang="en-US" sz="1000" dirty="0"/>
              <a:t>BA</a:t>
            </a:r>
            <a:endParaRPr lang="en-US" sz="1000" u="sng" dirty="0"/>
          </a:p>
        </p:txBody>
      </p:sp>
      <p:cxnSp>
        <p:nvCxnSpPr>
          <p:cNvPr id="23" name="Straight Arrow Connector 22">
            <a:extLst>
              <a:ext uri="{FF2B5EF4-FFF2-40B4-BE49-F238E27FC236}">
                <a16:creationId xmlns:a16="http://schemas.microsoft.com/office/drawing/2014/main" id="{97C67A5B-33AD-D74A-B1EB-DD26197A0C6B}"/>
              </a:ext>
            </a:extLst>
          </p:cNvPr>
          <p:cNvCxnSpPr/>
          <p:nvPr/>
        </p:nvCxnSpPr>
        <p:spPr>
          <a:xfrm>
            <a:off x="2000131" y="3937000"/>
            <a:ext cx="1695450" cy="2857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114C5F7C-160A-D1C3-8BDA-BD460FBCCBA4}"/>
              </a:ext>
            </a:extLst>
          </p:cNvPr>
          <p:cNvSpPr txBox="1"/>
          <p:nvPr/>
        </p:nvSpPr>
        <p:spPr>
          <a:xfrm rot="694975">
            <a:off x="2197558" y="3756493"/>
            <a:ext cx="1381417" cy="369332"/>
          </a:xfrm>
          <a:prstGeom prst="rect">
            <a:avLst/>
          </a:prstGeom>
          <a:noFill/>
        </p:spPr>
        <p:txBody>
          <a:bodyPr wrap="square" rtlCol="0">
            <a:spAutoFit/>
          </a:bodyPr>
          <a:lstStyle/>
          <a:p>
            <a:r>
              <a:rPr lang="en-US" dirty="0"/>
              <a:t>General </a:t>
            </a:r>
            <a:r>
              <a:rPr lang="ja-JP" altLang="en-US" dirty="0"/>
              <a:t>↓</a:t>
            </a:r>
            <a:endParaRPr lang="en-US" dirty="0"/>
          </a:p>
        </p:txBody>
      </p:sp>
      <p:sp>
        <p:nvSpPr>
          <p:cNvPr id="25" name="TextBox 24">
            <a:extLst>
              <a:ext uri="{FF2B5EF4-FFF2-40B4-BE49-F238E27FC236}">
                <a16:creationId xmlns:a16="http://schemas.microsoft.com/office/drawing/2014/main" id="{31C8FFCF-DBCD-0A46-9C45-034EE03FFF5D}"/>
              </a:ext>
            </a:extLst>
          </p:cNvPr>
          <p:cNvSpPr txBox="1"/>
          <p:nvPr/>
        </p:nvSpPr>
        <p:spPr>
          <a:xfrm>
            <a:off x="5492089" y="4067464"/>
            <a:ext cx="1461160" cy="369332"/>
          </a:xfrm>
          <a:prstGeom prst="rect">
            <a:avLst/>
          </a:prstGeom>
          <a:noFill/>
        </p:spPr>
        <p:txBody>
          <a:bodyPr wrap="square" rtlCol="0">
            <a:spAutoFit/>
          </a:bodyPr>
          <a:lstStyle/>
          <a:p>
            <a:r>
              <a:rPr lang="en-US" dirty="0"/>
              <a:t>General</a:t>
            </a:r>
            <a:r>
              <a:rPr lang="ja-JP" altLang="en-US" dirty="0"/>
              <a:t>ー</a:t>
            </a:r>
            <a:endParaRPr lang="en-US" dirty="0"/>
          </a:p>
        </p:txBody>
      </p:sp>
      <p:sp>
        <p:nvSpPr>
          <p:cNvPr id="26" name="TextBox 25">
            <a:extLst>
              <a:ext uri="{FF2B5EF4-FFF2-40B4-BE49-F238E27FC236}">
                <a16:creationId xmlns:a16="http://schemas.microsoft.com/office/drawing/2014/main" id="{7D069F7B-0988-92CB-158C-012AFCD36B19}"/>
              </a:ext>
            </a:extLst>
          </p:cNvPr>
          <p:cNvSpPr txBox="1"/>
          <p:nvPr/>
        </p:nvSpPr>
        <p:spPr>
          <a:xfrm>
            <a:off x="7612136" y="3503929"/>
            <a:ext cx="3830154" cy="2308324"/>
          </a:xfrm>
          <a:prstGeom prst="rect">
            <a:avLst/>
          </a:prstGeom>
          <a:solidFill>
            <a:schemeClr val="accent1">
              <a:lumMod val="40000"/>
              <a:lumOff val="60000"/>
            </a:schemeClr>
          </a:solidFill>
          <a:ln>
            <a:solidFill>
              <a:schemeClr val="accent1"/>
            </a:solidFill>
          </a:ln>
        </p:spPr>
        <p:txBody>
          <a:bodyPr wrap="square" rtlCol="0">
            <a:spAutoFit/>
          </a:bodyPr>
          <a:lstStyle/>
          <a:p>
            <a:r>
              <a:rPr lang="en-US" altLang="ja-JP" b="1" u="sng" dirty="0"/>
              <a:t>Investigation Findings </a:t>
            </a:r>
          </a:p>
          <a:p>
            <a:r>
              <a:rPr lang="en-US" altLang="ja-JP" dirty="0"/>
              <a:t>From the selected education levels, the highest unemployment is within </a:t>
            </a:r>
            <a:r>
              <a:rPr lang="en-US" altLang="ja-JP" u="sng" dirty="0"/>
              <a:t>&lt;</a:t>
            </a:r>
            <a:r>
              <a:rPr lang="en-US" altLang="ja-JP" dirty="0"/>
              <a:t>Highschool Graduates (especially within the COVID time period). This was in a general decline Pre-Covid.</a:t>
            </a:r>
            <a:endParaRPr lang="en-US" altLang="ja-JP" u="sng" dirty="0"/>
          </a:p>
          <a:p>
            <a:r>
              <a:rPr lang="en-US" altLang="ja-JP" dirty="0"/>
              <a:t>Current unemployment is generally stable among education levels.</a:t>
            </a:r>
          </a:p>
        </p:txBody>
      </p:sp>
      <p:sp>
        <p:nvSpPr>
          <p:cNvPr id="27" name="Content Placeholder 6">
            <a:extLst>
              <a:ext uri="{FF2B5EF4-FFF2-40B4-BE49-F238E27FC236}">
                <a16:creationId xmlns:a16="http://schemas.microsoft.com/office/drawing/2014/main" id="{81E98FE9-AA42-71AC-8BC1-C3CDDA416FB2}"/>
              </a:ext>
            </a:extLst>
          </p:cNvPr>
          <p:cNvSpPr txBox="1">
            <a:spLocks/>
          </p:cNvSpPr>
          <p:nvPr/>
        </p:nvSpPr>
        <p:spPr bwMode="white">
          <a:xfrm>
            <a:off x="7612136" y="1282371"/>
            <a:ext cx="3975097" cy="2146629"/>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100"/>
              </a:spcBef>
              <a:buNone/>
            </a:pPr>
            <a:r>
              <a:rPr lang="en-US" sz="1900" b="1" u="sng" dirty="0">
                <a:solidFill>
                  <a:schemeClr val="tx1"/>
                </a:solidFill>
              </a:rPr>
              <a:t>Investigation</a:t>
            </a:r>
          </a:p>
          <a:p>
            <a:pPr>
              <a:lnSpc>
                <a:spcPct val="120000"/>
              </a:lnSpc>
              <a:spcBef>
                <a:spcPts val="100"/>
              </a:spcBef>
            </a:pPr>
            <a:r>
              <a:rPr lang="en-US" sz="1900" dirty="0">
                <a:solidFill>
                  <a:schemeClr val="bg1">
                    <a:lumMod val="75000"/>
                  </a:schemeClr>
                </a:solidFill>
              </a:rPr>
              <a:t>Relation of unemployment to economic industries/sectors</a:t>
            </a:r>
          </a:p>
          <a:p>
            <a:pPr>
              <a:lnSpc>
                <a:spcPct val="120000"/>
              </a:lnSpc>
              <a:spcBef>
                <a:spcPts val="100"/>
              </a:spcBef>
            </a:pPr>
            <a:r>
              <a:rPr lang="en-US" sz="1900" dirty="0">
                <a:solidFill>
                  <a:schemeClr val="tx1"/>
                </a:solidFill>
              </a:rPr>
              <a:t>Affect of education level on unemployment.</a:t>
            </a:r>
          </a:p>
        </p:txBody>
      </p:sp>
      <p:sp>
        <p:nvSpPr>
          <p:cNvPr id="28" name="Rectangle 27">
            <a:extLst>
              <a:ext uri="{FF2B5EF4-FFF2-40B4-BE49-F238E27FC236}">
                <a16:creationId xmlns:a16="http://schemas.microsoft.com/office/drawing/2014/main" id="{0E2673B2-33E7-3420-397E-6BF45AA0EC60}"/>
              </a:ext>
            </a:extLst>
          </p:cNvPr>
          <p:cNvSpPr/>
          <p:nvPr/>
        </p:nvSpPr>
        <p:spPr>
          <a:xfrm>
            <a:off x="191420" y="6100345"/>
            <a:ext cx="11841829" cy="647700"/>
          </a:xfrm>
          <a:prstGeom prst="rect">
            <a:avLst/>
          </a:prstGeom>
          <a:solidFill>
            <a:schemeClr val="accent1"/>
          </a:solidFill>
        </p:spPr>
        <p:txBody>
          <a:bodyPr wrap="square" anchor="ctr" anchorCtr="0">
            <a:noAutofit/>
          </a:bodyPr>
          <a:lstStyle/>
          <a:p>
            <a:pPr algn="ctr">
              <a:lnSpc>
                <a:spcPct val="100000"/>
              </a:lnSpc>
              <a:spcBef>
                <a:spcPts val="1055"/>
              </a:spcBef>
            </a:pPr>
            <a:r>
              <a:rPr lang="en-US" sz="2400" dirty="0">
                <a:solidFill>
                  <a:schemeClr val="tx2"/>
                </a:solidFill>
                <a:latin typeface="+mj-lt"/>
              </a:rPr>
              <a:t>Pre Covid Unemployment was on a steady decline. During Covid there was the highest impact to &lt;Highschool Graduates. Current rates steady.</a:t>
            </a:r>
          </a:p>
        </p:txBody>
      </p:sp>
    </p:spTree>
    <p:extLst>
      <p:ext uri="{BB962C8B-B14F-4D97-AF65-F5344CB8AC3E}">
        <p14:creationId xmlns:p14="http://schemas.microsoft.com/office/powerpoint/2010/main" val="42797821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0BD8B0-A459-40C6-88F5-B75AF7CFF79D}"/>
            </a:ext>
          </a:extLst>
        </p:cNvPr>
        <p:cNvGrpSpPr/>
        <p:nvPr/>
      </p:nvGrpSpPr>
      <p:grpSpPr>
        <a:xfrm>
          <a:off x="0" y="0"/>
          <a:ext cx="0" cy="0"/>
          <a:chOff x="0" y="0"/>
          <a:chExt cx="0" cy="0"/>
        </a:xfrm>
      </p:grpSpPr>
      <p:pic>
        <p:nvPicPr>
          <p:cNvPr id="7" name="Content Placeholder 6" descr="Blue rectangle">
            <a:extLst>
              <a:ext uri="{FF2B5EF4-FFF2-40B4-BE49-F238E27FC236}">
                <a16:creationId xmlns:a16="http://schemas.microsoft.com/office/drawing/2014/main" id="{63DDE3D2-B810-4234-703A-E01226806428}"/>
              </a:ext>
            </a:extLst>
          </p:cNvPr>
          <p:cNvPicPr>
            <a:picLocks noGrp="1" noChangeAspect="1"/>
          </p:cNvPicPr>
          <p:nvPr>
            <p:ph sz="half" idx="4294967295"/>
          </p:nvPr>
        </p:nvPicPr>
        <p:blipFill rotWithShape="1">
          <a:blip r:embed="rId3">
            <a:extLst>
              <a:ext uri="{28A0092B-C50C-407E-A947-70E740481C1C}">
                <a14:useLocalDpi xmlns:a14="http://schemas.microsoft.com/office/drawing/2010/main" val="0"/>
              </a:ext>
            </a:extLst>
          </a:blip>
          <a:srcRect/>
          <a:stretch/>
        </p:blipFill>
        <p:spPr>
          <a:xfrm>
            <a:off x="0" y="0"/>
            <a:ext cx="12192000" cy="6858000"/>
          </a:xfrm>
        </p:spPr>
      </p:pic>
      <p:sp>
        <p:nvSpPr>
          <p:cNvPr id="8" name="object 3" descr="Blue rectangle">
            <a:extLst>
              <a:ext uri="{FF2B5EF4-FFF2-40B4-BE49-F238E27FC236}">
                <a16:creationId xmlns:a16="http://schemas.microsoft.com/office/drawing/2014/main" id="{63D567B9-F848-C929-7AAB-D8AD299605BB}"/>
              </a:ext>
            </a:extLst>
          </p:cNvPr>
          <p:cNvSpPr/>
          <p:nvPr/>
        </p:nvSpPr>
        <p:spPr>
          <a:xfrm>
            <a:off x="2400" y="-13252"/>
            <a:ext cx="12189600" cy="6858000"/>
          </a:xfrm>
          <a:custGeom>
            <a:avLst/>
            <a:gdLst/>
            <a:ahLst/>
            <a:cxnLst/>
            <a:rect l="l" t="t" r="r" b="b"/>
            <a:pathLst>
              <a:path w="12189460" h="6858000">
                <a:moveTo>
                  <a:pt x="0" y="6858000"/>
                </a:moveTo>
                <a:lnTo>
                  <a:pt x="12188952" y="6858000"/>
                </a:lnTo>
                <a:lnTo>
                  <a:pt x="12188952" y="0"/>
                </a:lnTo>
                <a:lnTo>
                  <a:pt x="0" y="0"/>
                </a:lnTo>
                <a:lnTo>
                  <a:pt x="0" y="6858000"/>
                </a:lnTo>
                <a:close/>
              </a:path>
            </a:pathLst>
          </a:custGeom>
          <a:solidFill>
            <a:schemeClr val="tx2">
              <a:alpha val="69999"/>
            </a:schemeClr>
          </a:solidFill>
        </p:spPr>
        <p:txBody>
          <a:bodyPr wrap="square" lIns="0" tIns="0" rIns="0" bIns="0" rtlCol="0"/>
          <a:lstStyle/>
          <a:p>
            <a:endParaRPr lang="en-US" dirty="0"/>
          </a:p>
        </p:txBody>
      </p:sp>
      <p:sp>
        <p:nvSpPr>
          <p:cNvPr id="2" name="Title 1">
            <a:extLst>
              <a:ext uri="{FF2B5EF4-FFF2-40B4-BE49-F238E27FC236}">
                <a16:creationId xmlns:a16="http://schemas.microsoft.com/office/drawing/2014/main" id="{1A4B819D-CA48-46D4-57BC-BFA91279E661}"/>
              </a:ext>
            </a:extLst>
          </p:cNvPr>
          <p:cNvSpPr>
            <a:spLocks noGrp="1"/>
          </p:cNvSpPr>
          <p:nvPr>
            <p:ph type="title"/>
          </p:nvPr>
        </p:nvSpPr>
        <p:spPr bwMode="white">
          <a:xfrm>
            <a:off x="838200" y="329956"/>
            <a:ext cx="10515600" cy="1325563"/>
          </a:xfrm>
        </p:spPr>
        <p:txBody>
          <a:bodyPr/>
          <a:lstStyle/>
          <a:p>
            <a:r>
              <a:rPr lang="en-US" dirty="0">
                <a:solidFill>
                  <a:schemeClr val="bg1"/>
                </a:solidFill>
              </a:rPr>
              <a:t>Areas Of Investigation</a:t>
            </a:r>
            <a:endParaRPr lang="en-US" dirty="0"/>
          </a:p>
        </p:txBody>
      </p:sp>
      <p:sp>
        <p:nvSpPr>
          <p:cNvPr id="5" name="Slide Number Placeholder 4">
            <a:extLst>
              <a:ext uri="{FF2B5EF4-FFF2-40B4-BE49-F238E27FC236}">
                <a16:creationId xmlns:a16="http://schemas.microsoft.com/office/drawing/2014/main" id="{59A8293B-D50A-ED2B-E98E-D1B6C382411C}"/>
              </a:ext>
            </a:extLst>
          </p:cNvPr>
          <p:cNvSpPr>
            <a:spLocks noGrp="1"/>
          </p:cNvSpPr>
          <p:nvPr>
            <p:ph type="sldNum" sz="quarter" idx="12"/>
          </p:nvPr>
        </p:nvSpPr>
        <p:spPr/>
        <p:txBody>
          <a:bodyPr/>
          <a:lstStyle/>
          <a:p>
            <a:fld id="{82EE24B5-652C-4DB5-B7C3-B5BBEC1280B1}" type="slidenum">
              <a:rPr lang="en-US" smtClean="0"/>
              <a:t>12</a:t>
            </a:fld>
            <a:endParaRPr lang="en-US" dirty="0"/>
          </a:p>
        </p:txBody>
      </p:sp>
      <p:sp>
        <p:nvSpPr>
          <p:cNvPr id="11" name="object 5" descr="Beige rectangle">
            <a:extLst>
              <a:ext uri="{FF2B5EF4-FFF2-40B4-BE49-F238E27FC236}">
                <a16:creationId xmlns:a16="http://schemas.microsoft.com/office/drawing/2014/main" id="{44E72DFE-F35B-188D-0B4A-FDA55233752F}"/>
              </a:ext>
            </a:extLst>
          </p:cNvPr>
          <p:cNvSpPr/>
          <p:nvPr/>
        </p:nvSpPr>
        <p:spPr bwMode="white">
          <a:xfrm>
            <a:off x="947607" y="1324564"/>
            <a:ext cx="4536000" cy="0"/>
          </a:xfrm>
          <a:custGeom>
            <a:avLst/>
            <a:gdLst/>
            <a:ahLst/>
            <a:cxnLst/>
            <a:rect l="l" t="t" r="r" b="b"/>
            <a:pathLst>
              <a:path w="3931920">
                <a:moveTo>
                  <a:pt x="0" y="0"/>
                </a:moveTo>
                <a:lnTo>
                  <a:pt x="3931920" y="0"/>
                </a:lnTo>
              </a:path>
            </a:pathLst>
          </a:custGeom>
          <a:ln w="54864">
            <a:solidFill>
              <a:schemeClr val="accent1"/>
            </a:solidFill>
          </a:ln>
        </p:spPr>
        <p:txBody>
          <a:bodyPr wrap="square" lIns="0" tIns="0" rIns="0" bIns="0" rtlCol="0"/>
          <a:lstStyle/>
          <a:p>
            <a:endParaRPr lang="en-US" dirty="0"/>
          </a:p>
        </p:txBody>
      </p:sp>
      <p:cxnSp>
        <p:nvCxnSpPr>
          <p:cNvPr id="12" name="Straight Connector 11" descr="Line">
            <a:extLst>
              <a:ext uri="{FF2B5EF4-FFF2-40B4-BE49-F238E27FC236}">
                <a16:creationId xmlns:a16="http://schemas.microsoft.com/office/drawing/2014/main" id="{174807DC-9C1B-BD3C-4241-B7A4684B095B}"/>
              </a:ext>
            </a:extLst>
          </p:cNvPr>
          <p:cNvCxnSpPr>
            <a:cxnSpLocks/>
          </p:cNvCxnSpPr>
          <p:nvPr/>
        </p:nvCxnSpPr>
        <p:spPr>
          <a:xfrm>
            <a:off x="8128000" y="1751902"/>
            <a:ext cx="0" cy="3658297"/>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D1E8842A-53A3-AAD3-BD6B-64B896B8E5CE}"/>
              </a:ext>
            </a:extLst>
          </p:cNvPr>
          <p:cNvSpPr/>
          <p:nvPr/>
        </p:nvSpPr>
        <p:spPr>
          <a:xfrm>
            <a:off x="191420" y="6100345"/>
            <a:ext cx="11841829" cy="647700"/>
          </a:xfrm>
          <a:prstGeom prst="rect">
            <a:avLst/>
          </a:prstGeom>
          <a:solidFill>
            <a:schemeClr val="accent1"/>
          </a:solidFill>
        </p:spPr>
        <p:txBody>
          <a:bodyPr wrap="square" anchor="ctr" anchorCtr="0">
            <a:noAutofit/>
          </a:bodyPr>
          <a:lstStyle/>
          <a:p>
            <a:pPr algn="ctr">
              <a:lnSpc>
                <a:spcPct val="100000"/>
              </a:lnSpc>
              <a:spcBef>
                <a:spcPts val="1055"/>
              </a:spcBef>
            </a:pPr>
            <a:r>
              <a:rPr lang="en-US" sz="3000" dirty="0">
                <a:solidFill>
                  <a:schemeClr val="tx2"/>
                </a:solidFill>
                <a:latin typeface="+mj-lt"/>
              </a:rPr>
              <a:t>Lastly the impact of COVID-19</a:t>
            </a:r>
          </a:p>
        </p:txBody>
      </p:sp>
      <p:cxnSp>
        <p:nvCxnSpPr>
          <p:cNvPr id="4" name="Straight Connector 3" descr="Line">
            <a:extLst>
              <a:ext uri="{FF2B5EF4-FFF2-40B4-BE49-F238E27FC236}">
                <a16:creationId xmlns:a16="http://schemas.microsoft.com/office/drawing/2014/main" id="{C81C2562-5D76-A27A-4211-997F2E0DBE18}"/>
              </a:ext>
            </a:extLst>
          </p:cNvPr>
          <p:cNvCxnSpPr>
            <a:cxnSpLocks/>
          </p:cNvCxnSpPr>
          <p:nvPr/>
        </p:nvCxnSpPr>
        <p:spPr>
          <a:xfrm>
            <a:off x="4064000" y="1751902"/>
            <a:ext cx="0" cy="3658297"/>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6" name="Straight Connector 5" descr="Line">
            <a:extLst>
              <a:ext uri="{FF2B5EF4-FFF2-40B4-BE49-F238E27FC236}">
                <a16:creationId xmlns:a16="http://schemas.microsoft.com/office/drawing/2014/main" id="{59147AEF-EC39-32A6-B37F-D65547958672}"/>
              </a:ext>
            </a:extLst>
          </p:cNvPr>
          <p:cNvCxnSpPr>
            <a:cxnSpLocks/>
          </p:cNvCxnSpPr>
          <p:nvPr/>
        </p:nvCxnSpPr>
        <p:spPr>
          <a:xfrm>
            <a:off x="0" y="1751902"/>
            <a:ext cx="0" cy="3658297"/>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descr="Line">
            <a:extLst>
              <a:ext uri="{FF2B5EF4-FFF2-40B4-BE49-F238E27FC236}">
                <a16:creationId xmlns:a16="http://schemas.microsoft.com/office/drawing/2014/main" id="{5DB0D332-117F-BA3D-0DF1-E188E74DB3FE}"/>
              </a:ext>
            </a:extLst>
          </p:cNvPr>
          <p:cNvCxnSpPr>
            <a:cxnSpLocks/>
          </p:cNvCxnSpPr>
          <p:nvPr/>
        </p:nvCxnSpPr>
        <p:spPr>
          <a:xfrm>
            <a:off x="12192000" y="1751902"/>
            <a:ext cx="0" cy="3658297"/>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A7F9E1E1-39C3-D2F6-1470-1DEB1D8FBCBF}"/>
              </a:ext>
            </a:extLst>
          </p:cNvPr>
          <p:cNvSpPr/>
          <p:nvPr/>
        </p:nvSpPr>
        <p:spPr>
          <a:xfrm>
            <a:off x="249166" y="1655519"/>
            <a:ext cx="3332234" cy="419800"/>
          </a:xfrm>
          <a:prstGeom prst="rect">
            <a:avLst/>
          </a:prstGeom>
          <a:solidFill>
            <a:schemeClr val="accent1"/>
          </a:solidFill>
        </p:spPr>
        <p:txBody>
          <a:bodyPr wrap="square" anchor="ctr" anchorCtr="0">
            <a:noAutofit/>
          </a:bodyPr>
          <a:lstStyle/>
          <a:p>
            <a:pPr algn="ctr">
              <a:lnSpc>
                <a:spcPct val="100000"/>
              </a:lnSpc>
              <a:spcBef>
                <a:spcPts val="1055"/>
              </a:spcBef>
            </a:pPr>
            <a:r>
              <a:rPr lang="en-US" sz="3000" dirty="0">
                <a:solidFill>
                  <a:schemeClr val="tx2"/>
                </a:solidFill>
                <a:latin typeface="+mj-lt"/>
              </a:rPr>
              <a:t>Artificial Intelligence</a:t>
            </a:r>
          </a:p>
        </p:txBody>
      </p:sp>
      <p:sp>
        <p:nvSpPr>
          <p:cNvPr id="16" name="Rectangle 15">
            <a:extLst>
              <a:ext uri="{FF2B5EF4-FFF2-40B4-BE49-F238E27FC236}">
                <a16:creationId xmlns:a16="http://schemas.microsoft.com/office/drawing/2014/main" id="{D9AE1B4C-94CC-FA83-8F6D-810F0E34539B}"/>
              </a:ext>
            </a:extLst>
          </p:cNvPr>
          <p:cNvSpPr/>
          <p:nvPr/>
        </p:nvSpPr>
        <p:spPr>
          <a:xfrm>
            <a:off x="4377866" y="1655519"/>
            <a:ext cx="3332234" cy="419800"/>
          </a:xfrm>
          <a:prstGeom prst="rect">
            <a:avLst/>
          </a:prstGeom>
          <a:solidFill>
            <a:schemeClr val="accent1"/>
          </a:solidFill>
        </p:spPr>
        <p:txBody>
          <a:bodyPr wrap="square" anchor="ctr" anchorCtr="0">
            <a:noAutofit/>
          </a:bodyPr>
          <a:lstStyle/>
          <a:p>
            <a:pPr algn="ctr">
              <a:lnSpc>
                <a:spcPct val="100000"/>
              </a:lnSpc>
              <a:spcBef>
                <a:spcPts val="1055"/>
              </a:spcBef>
            </a:pPr>
            <a:r>
              <a:rPr lang="en-US" sz="3000" dirty="0">
                <a:solidFill>
                  <a:schemeClr val="tx2"/>
                </a:solidFill>
                <a:latin typeface="+mj-lt"/>
              </a:rPr>
              <a:t>General Trends</a:t>
            </a:r>
          </a:p>
        </p:txBody>
      </p:sp>
      <p:sp>
        <p:nvSpPr>
          <p:cNvPr id="17" name="Rectangle 16">
            <a:extLst>
              <a:ext uri="{FF2B5EF4-FFF2-40B4-BE49-F238E27FC236}">
                <a16:creationId xmlns:a16="http://schemas.microsoft.com/office/drawing/2014/main" id="{D04691F4-4EAA-DE21-9EF5-972F1A3BDD94}"/>
              </a:ext>
            </a:extLst>
          </p:cNvPr>
          <p:cNvSpPr/>
          <p:nvPr/>
        </p:nvSpPr>
        <p:spPr>
          <a:xfrm>
            <a:off x="8610600" y="1655519"/>
            <a:ext cx="3332234" cy="419800"/>
          </a:xfrm>
          <a:prstGeom prst="rect">
            <a:avLst/>
          </a:prstGeom>
          <a:solidFill>
            <a:schemeClr val="accent1"/>
          </a:solidFill>
        </p:spPr>
        <p:txBody>
          <a:bodyPr wrap="square" anchor="ctr" anchorCtr="0">
            <a:noAutofit/>
          </a:bodyPr>
          <a:lstStyle/>
          <a:p>
            <a:pPr algn="ctr">
              <a:lnSpc>
                <a:spcPct val="100000"/>
              </a:lnSpc>
              <a:spcBef>
                <a:spcPts val="1055"/>
              </a:spcBef>
            </a:pPr>
            <a:r>
              <a:rPr lang="en-US" sz="3000" dirty="0">
                <a:solidFill>
                  <a:schemeClr val="tx2"/>
                </a:solidFill>
                <a:latin typeface="+mj-lt"/>
              </a:rPr>
              <a:t>COVID-19</a:t>
            </a:r>
          </a:p>
        </p:txBody>
      </p:sp>
      <p:sp>
        <p:nvSpPr>
          <p:cNvPr id="18" name="Content Placeholder 6">
            <a:extLst>
              <a:ext uri="{FF2B5EF4-FFF2-40B4-BE49-F238E27FC236}">
                <a16:creationId xmlns:a16="http://schemas.microsoft.com/office/drawing/2014/main" id="{9AD7E3A2-7EBF-88F7-D3C1-3C1DED841D07}"/>
              </a:ext>
            </a:extLst>
          </p:cNvPr>
          <p:cNvSpPr txBox="1">
            <a:spLocks/>
          </p:cNvSpPr>
          <p:nvPr/>
        </p:nvSpPr>
        <p:spPr bwMode="white">
          <a:xfrm>
            <a:off x="88901" y="2292398"/>
            <a:ext cx="3975097" cy="2146629"/>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2700">
              <a:lnSpc>
                <a:spcPct val="120000"/>
              </a:lnSpc>
              <a:spcBef>
                <a:spcPts val="100"/>
              </a:spcBef>
            </a:pPr>
            <a:r>
              <a:rPr lang="en-US" sz="1900" b="1" dirty="0">
                <a:solidFill>
                  <a:schemeClr val="bg1"/>
                </a:solidFill>
              </a:rPr>
              <a:t>AI Impact on the labor market</a:t>
            </a:r>
          </a:p>
          <a:p>
            <a:pPr marL="584200" lvl="1" indent="-342900">
              <a:lnSpc>
                <a:spcPct val="120000"/>
              </a:lnSpc>
              <a:spcBef>
                <a:spcPts val="100"/>
              </a:spcBef>
              <a:buFont typeface="Courier New" panose="02070309020205020404" pitchFamily="49" charset="0"/>
              <a:buChar char="o"/>
            </a:pPr>
            <a:r>
              <a:rPr lang="en-US" sz="1900" b="1" dirty="0">
                <a:solidFill>
                  <a:schemeClr val="bg1"/>
                </a:solidFill>
              </a:rPr>
              <a:t>Highest Impact areas </a:t>
            </a:r>
          </a:p>
        </p:txBody>
      </p:sp>
      <p:sp>
        <p:nvSpPr>
          <p:cNvPr id="19" name="Content Placeholder 6">
            <a:extLst>
              <a:ext uri="{FF2B5EF4-FFF2-40B4-BE49-F238E27FC236}">
                <a16:creationId xmlns:a16="http://schemas.microsoft.com/office/drawing/2014/main" id="{0CC8CFFD-6D29-AFEC-DD53-4C67755D1BB4}"/>
              </a:ext>
            </a:extLst>
          </p:cNvPr>
          <p:cNvSpPr txBox="1">
            <a:spLocks/>
          </p:cNvSpPr>
          <p:nvPr/>
        </p:nvSpPr>
        <p:spPr bwMode="white">
          <a:xfrm>
            <a:off x="4150499" y="2216198"/>
            <a:ext cx="3975097" cy="2146629"/>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spcBef>
                <a:spcPts val="100"/>
              </a:spcBef>
            </a:pPr>
            <a:r>
              <a:rPr lang="en-US" sz="1900" b="1" dirty="0">
                <a:solidFill>
                  <a:schemeClr val="bg1"/>
                </a:solidFill>
              </a:rPr>
              <a:t>Relation of unemployment to economic industries/sectors</a:t>
            </a:r>
          </a:p>
          <a:p>
            <a:pPr>
              <a:lnSpc>
                <a:spcPct val="120000"/>
              </a:lnSpc>
              <a:spcBef>
                <a:spcPts val="100"/>
              </a:spcBef>
            </a:pPr>
            <a:r>
              <a:rPr lang="en-US" sz="1900" b="1" dirty="0">
                <a:solidFill>
                  <a:schemeClr val="bg1"/>
                </a:solidFill>
              </a:rPr>
              <a:t>Affect of education level on unemployment.</a:t>
            </a:r>
          </a:p>
        </p:txBody>
      </p:sp>
      <p:pic>
        <p:nvPicPr>
          <p:cNvPr id="23" name="Picture 22">
            <a:extLst>
              <a:ext uri="{FF2B5EF4-FFF2-40B4-BE49-F238E27FC236}">
                <a16:creationId xmlns:a16="http://schemas.microsoft.com/office/drawing/2014/main" id="{A54350EB-B21B-7012-C0A3-E8394F3C97E4}"/>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882318" y="3964779"/>
            <a:ext cx="2325365" cy="1887745"/>
          </a:xfrm>
          <a:prstGeom prst="rect">
            <a:avLst/>
          </a:prstGeom>
        </p:spPr>
      </p:pic>
      <p:pic>
        <p:nvPicPr>
          <p:cNvPr id="24" name="Picture 23">
            <a:extLst>
              <a:ext uri="{FF2B5EF4-FFF2-40B4-BE49-F238E27FC236}">
                <a16:creationId xmlns:a16="http://schemas.microsoft.com/office/drawing/2014/main" id="{64C7571B-BA4F-D6DE-39CE-FF4CB666FD99}"/>
              </a:ext>
            </a:extLst>
          </p:cNvPr>
          <p:cNvPicPr>
            <a:picLocks noChangeAspect="1"/>
          </p:cNvPicPr>
          <p:nvPr/>
        </p:nvPicPr>
        <p:blipFill>
          <a:blip r:embed="rId5"/>
          <a:srcRect b="13426"/>
          <a:stretch/>
        </p:blipFill>
        <p:spPr>
          <a:xfrm>
            <a:off x="4698245" y="3666515"/>
            <a:ext cx="2795509" cy="1887745"/>
          </a:xfrm>
          <a:prstGeom prst="rect">
            <a:avLst/>
          </a:prstGeom>
        </p:spPr>
      </p:pic>
      <p:pic>
        <p:nvPicPr>
          <p:cNvPr id="25" name="Picture 24">
            <a:extLst>
              <a:ext uri="{FF2B5EF4-FFF2-40B4-BE49-F238E27FC236}">
                <a16:creationId xmlns:a16="http://schemas.microsoft.com/office/drawing/2014/main" id="{BC6BFCDF-8CDA-A79E-E532-EC7610EF87B5}"/>
              </a:ext>
            </a:extLst>
          </p:cNvPr>
          <p:cNvPicPr>
            <a:picLocks noChangeAspect="1"/>
          </p:cNvPicPr>
          <p:nvPr/>
        </p:nvPicPr>
        <p:blipFill>
          <a:blip r:embed="rId6"/>
          <a:stretch>
            <a:fillRect/>
          </a:stretch>
        </p:blipFill>
        <p:spPr>
          <a:xfrm>
            <a:off x="534000" y="3641492"/>
            <a:ext cx="2746530" cy="1831592"/>
          </a:xfrm>
          <a:prstGeom prst="rect">
            <a:avLst/>
          </a:prstGeom>
        </p:spPr>
      </p:pic>
      <p:sp>
        <p:nvSpPr>
          <p:cNvPr id="3" name="Rectangle 2">
            <a:extLst>
              <a:ext uri="{FF2B5EF4-FFF2-40B4-BE49-F238E27FC236}">
                <a16:creationId xmlns:a16="http://schemas.microsoft.com/office/drawing/2014/main" id="{A99576BE-5862-1A63-31BE-EBDB2F529E07}"/>
              </a:ext>
            </a:extLst>
          </p:cNvPr>
          <p:cNvSpPr/>
          <p:nvPr/>
        </p:nvSpPr>
        <p:spPr>
          <a:xfrm>
            <a:off x="4382" y="1447801"/>
            <a:ext cx="7952596" cy="4652542"/>
          </a:xfrm>
          <a:prstGeom prst="rect">
            <a:avLst/>
          </a:prstGeom>
          <a:solidFill>
            <a:srgbClr val="00292E">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1355820A-1561-0A96-CD2A-5CF60EF22D78}"/>
              </a:ext>
            </a:extLst>
          </p:cNvPr>
          <p:cNvSpPr/>
          <p:nvPr/>
        </p:nvSpPr>
        <p:spPr>
          <a:xfrm>
            <a:off x="8174852" y="1581155"/>
            <a:ext cx="3972693" cy="4409233"/>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ontent Placeholder 6">
            <a:extLst>
              <a:ext uri="{FF2B5EF4-FFF2-40B4-BE49-F238E27FC236}">
                <a16:creationId xmlns:a16="http://schemas.microsoft.com/office/drawing/2014/main" id="{DDC56BA2-2D39-010E-154B-CE870BEF65AB}"/>
              </a:ext>
            </a:extLst>
          </p:cNvPr>
          <p:cNvSpPr txBox="1">
            <a:spLocks/>
          </p:cNvSpPr>
          <p:nvPr/>
        </p:nvSpPr>
        <p:spPr bwMode="white">
          <a:xfrm>
            <a:off x="8128002" y="2237723"/>
            <a:ext cx="3975097" cy="2146629"/>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spcBef>
                <a:spcPts val="100"/>
              </a:spcBef>
            </a:pPr>
            <a:r>
              <a:rPr lang="en-US" sz="1900" b="1" dirty="0">
                <a:solidFill>
                  <a:schemeClr val="bg1"/>
                </a:solidFill>
              </a:rPr>
              <a:t>Impact of COVID-19 on different market sectors</a:t>
            </a:r>
          </a:p>
          <a:p>
            <a:pPr>
              <a:lnSpc>
                <a:spcPct val="120000"/>
              </a:lnSpc>
              <a:spcBef>
                <a:spcPts val="100"/>
              </a:spcBef>
            </a:pPr>
            <a:r>
              <a:rPr lang="en-US" sz="1900" b="1" dirty="0">
                <a:solidFill>
                  <a:schemeClr val="bg1"/>
                </a:solidFill>
              </a:rPr>
              <a:t>Change in unemployment, wages, and jobs before and after covid</a:t>
            </a:r>
          </a:p>
        </p:txBody>
      </p:sp>
    </p:spTree>
    <p:extLst>
      <p:ext uri="{BB962C8B-B14F-4D97-AF65-F5344CB8AC3E}">
        <p14:creationId xmlns:p14="http://schemas.microsoft.com/office/powerpoint/2010/main" val="28224389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5EA510F-6C9F-6D49-B54B-80D1EB40CFB4}"/>
              </a:ext>
            </a:extLst>
          </p:cNvPr>
          <p:cNvPicPr>
            <a:picLocks noChangeAspect="1"/>
          </p:cNvPicPr>
          <p:nvPr/>
        </p:nvPicPr>
        <p:blipFill>
          <a:blip r:embed="rId2"/>
          <a:stretch>
            <a:fillRect/>
          </a:stretch>
        </p:blipFill>
        <p:spPr>
          <a:xfrm>
            <a:off x="1" y="962790"/>
            <a:ext cx="8813800" cy="4489272"/>
          </a:xfrm>
          <a:prstGeom prst="rect">
            <a:avLst/>
          </a:prstGeom>
        </p:spPr>
      </p:pic>
      <p:sp>
        <p:nvSpPr>
          <p:cNvPr id="2" name="Title 1">
            <a:extLst>
              <a:ext uri="{FF2B5EF4-FFF2-40B4-BE49-F238E27FC236}">
                <a16:creationId xmlns:a16="http://schemas.microsoft.com/office/drawing/2014/main" id="{4B2D2A0E-93F7-2429-B98A-DB63DCFA1100}"/>
              </a:ext>
            </a:extLst>
          </p:cNvPr>
          <p:cNvSpPr>
            <a:spLocks noGrp="1"/>
          </p:cNvSpPr>
          <p:nvPr>
            <p:ph type="title"/>
          </p:nvPr>
        </p:nvSpPr>
        <p:spPr>
          <a:xfrm>
            <a:off x="736600" y="136525"/>
            <a:ext cx="10515600" cy="568325"/>
          </a:xfrm>
        </p:spPr>
        <p:txBody>
          <a:bodyPr/>
          <a:lstStyle/>
          <a:p>
            <a:r>
              <a:rPr lang="en-US" dirty="0"/>
              <a:t>Impact of COVID-19 on Unemployment (1/2)</a:t>
            </a:r>
          </a:p>
        </p:txBody>
      </p:sp>
      <p:sp>
        <p:nvSpPr>
          <p:cNvPr id="3" name="Slide Number Placeholder 2">
            <a:extLst>
              <a:ext uri="{FF2B5EF4-FFF2-40B4-BE49-F238E27FC236}">
                <a16:creationId xmlns:a16="http://schemas.microsoft.com/office/drawing/2014/main" id="{7594906B-E285-E406-6A92-C0AD170742F2}"/>
              </a:ext>
            </a:extLst>
          </p:cNvPr>
          <p:cNvSpPr>
            <a:spLocks noGrp="1"/>
          </p:cNvSpPr>
          <p:nvPr>
            <p:ph type="sldNum" sz="quarter" idx="12"/>
          </p:nvPr>
        </p:nvSpPr>
        <p:spPr/>
        <p:txBody>
          <a:bodyPr/>
          <a:lstStyle/>
          <a:p>
            <a:fld id="{82EE24B5-652C-4DB5-B7C3-B5BBEC1280B1}" type="slidenum">
              <a:rPr lang="en-US" noProof="0" smtClean="0"/>
              <a:t>13</a:t>
            </a:fld>
            <a:endParaRPr lang="en-US" noProof="0" dirty="0"/>
          </a:p>
        </p:txBody>
      </p:sp>
      <p:sp>
        <p:nvSpPr>
          <p:cNvPr id="4" name="Content Placeholder 6">
            <a:extLst>
              <a:ext uri="{FF2B5EF4-FFF2-40B4-BE49-F238E27FC236}">
                <a16:creationId xmlns:a16="http://schemas.microsoft.com/office/drawing/2014/main" id="{E069874B-300F-DDC5-60AB-2F421E3FE035}"/>
              </a:ext>
            </a:extLst>
          </p:cNvPr>
          <p:cNvSpPr txBox="1">
            <a:spLocks/>
          </p:cNvSpPr>
          <p:nvPr/>
        </p:nvSpPr>
        <p:spPr bwMode="white">
          <a:xfrm>
            <a:off x="8935825" y="764486"/>
            <a:ext cx="3256174" cy="1720298"/>
          </a:xfrm>
          <a:prstGeom prst="rect">
            <a:avLst/>
          </a:prstGeom>
        </p:spPr>
        <p:txBody>
          <a:bodyPr>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100"/>
              </a:spcBef>
              <a:buNone/>
            </a:pPr>
            <a:r>
              <a:rPr lang="en-US" sz="1900" b="1" u="sng" dirty="0">
                <a:solidFill>
                  <a:schemeClr val="tx1"/>
                </a:solidFill>
              </a:rPr>
              <a:t>Investigation</a:t>
            </a:r>
          </a:p>
          <a:p>
            <a:pPr>
              <a:lnSpc>
                <a:spcPct val="120000"/>
              </a:lnSpc>
              <a:spcBef>
                <a:spcPts val="100"/>
              </a:spcBef>
            </a:pPr>
            <a:r>
              <a:rPr lang="en-US" sz="1900" dirty="0">
                <a:solidFill>
                  <a:schemeClr val="tx1"/>
                </a:solidFill>
              </a:rPr>
              <a:t>Impact of COVID-19 on different market sectors</a:t>
            </a:r>
          </a:p>
          <a:p>
            <a:pPr>
              <a:lnSpc>
                <a:spcPct val="120000"/>
              </a:lnSpc>
              <a:spcBef>
                <a:spcPts val="100"/>
              </a:spcBef>
            </a:pPr>
            <a:r>
              <a:rPr lang="en-US" sz="1900" dirty="0">
                <a:solidFill>
                  <a:schemeClr val="tx1">
                    <a:lumMod val="50000"/>
                    <a:lumOff val="50000"/>
                  </a:schemeClr>
                </a:solidFill>
              </a:rPr>
              <a:t>Change in unemployment, wages, and jobs before and after covid (next slide)</a:t>
            </a:r>
          </a:p>
        </p:txBody>
      </p:sp>
      <p:grpSp>
        <p:nvGrpSpPr>
          <p:cNvPr id="16" name="Group 15">
            <a:extLst>
              <a:ext uri="{FF2B5EF4-FFF2-40B4-BE49-F238E27FC236}">
                <a16:creationId xmlns:a16="http://schemas.microsoft.com/office/drawing/2014/main" id="{D04D95F8-D8A6-2F69-7834-78C22244A5BA}"/>
              </a:ext>
            </a:extLst>
          </p:cNvPr>
          <p:cNvGrpSpPr/>
          <p:nvPr/>
        </p:nvGrpSpPr>
        <p:grpSpPr>
          <a:xfrm>
            <a:off x="5442777" y="5278880"/>
            <a:ext cx="3212026" cy="401500"/>
            <a:chOff x="3211097" y="5385211"/>
            <a:chExt cx="6097136" cy="401500"/>
          </a:xfrm>
        </p:grpSpPr>
        <p:sp>
          <p:nvSpPr>
            <p:cNvPr id="9" name="TextBox 8">
              <a:extLst>
                <a:ext uri="{FF2B5EF4-FFF2-40B4-BE49-F238E27FC236}">
                  <a16:creationId xmlns:a16="http://schemas.microsoft.com/office/drawing/2014/main" id="{44592033-BF77-67FC-84F3-F231C02F9E50}"/>
                </a:ext>
              </a:extLst>
            </p:cNvPr>
            <p:cNvSpPr txBox="1"/>
            <p:nvPr/>
          </p:nvSpPr>
          <p:spPr>
            <a:xfrm>
              <a:off x="3211097" y="5555879"/>
              <a:ext cx="6097136" cy="230832"/>
            </a:xfrm>
            <a:prstGeom prst="rect">
              <a:avLst/>
            </a:prstGeom>
            <a:noFill/>
          </p:spPr>
          <p:txBody>
            <a:bodyPr wrap="square">
              <a:spAutoFit/>
            </a:bodyPr>
            <a:lstStyle/>
            <a:p>
              <a:r>
                <a:rPr lang="en-US" sz="900" dirty="0"/>
                <a:t>Data </a:t>
              </a:r>
              <a:r>
                <a:rPr lang="en-US" sz="900" dirty="0" err="1"/>
                <a:t>Source:https</a:t>
              </a:r>
              <a:r>
                <a:rPr lang="en-US" sz="900" dirty="0"/>
                <a:t>://www.bls.gov/data/home.htm</a:t>
              </a:r>
            </a:p>
          </p:txBody>
        </p:sp>
        <p:sp>
          <p:nvSpPr>
            <p:cNvPr id="10" name="TextBox 9">
              <a:extLst>
                <a:ext uri="{FF2B5EF4-FFF2-40B4-BE49-F238E27FC236}">
                  <a16:creationId xmlns:a16="http://schemas.microsoft.com/office/drawing/2014/main" id="{6B4AC744-F3BB-B9A8-FD8A-E4D1C7F9F433}"/>
                </a:ext>
              </a:extLst>
            </p:cNvPr>
            <p:cNvSpPr txBox="1"/>
            <p:nvPr/>
          </p:nvSpPr>
          <p:spPr>
            <a:xfrm>
              <a:off x="3211097" y="5385211"/>
              <a:ext cx="6097136" cy="230832"/>
            </a:xfrm>
            <a:prstGeom prst="rect">
              <a:avLst/>
            </a:prstGeom>
            <a:noFill/>
          </p:spPr>
          <p:txBody>
            <a:bodyPr wrap="square">
              <a:spAutoFit/>
            </a:bodyPr>
            <a:lstStyle/>
            <a:p>
              <a:r>
                <a:rPr lang="en-US" sz="900" b="1" u="sng" dirty="0"/>
                <a:t>U.S. Bureau of Labor Statistics</a:t>
              </a:r>
            </a:p>
          </p:txBody>
        </p:sp>
      </p:grpSp>
      <p:graphicFrame>
        <p:nvGraphicFramePr>
          <p:cNvPr id="11" name="Table 10">
            <a:extLst>
              <a:ext uri="{FF2B5EF4-FFF2-40B4-BE49-F238E27FC236}">
                <a16:creationId xmlns:a16="http://schemas.microsoft.com/office/drawing/2014/main" id="{4F25C252-7E13-D2A7-CFF2-27387DA1CFFC}"/>
              </a:ext>
            </a:extLst>
          </p:cNvPr>
          <p:cNvGraphicFramePr>
            <a:graphicFrameLocks noGrp="1"/>
          </p:cNvGraphicFramePr>
          <p:nvPr>
            <p:extLst>
              <p:ext uri="{D42A27DB-BD31-4B8C-83A1-F6EECF244321}">
                <p14:modId xmlns:p14="http://schemas.microsoft.com/office/powerpoint/2010/main" val="3078315462"/>
              </p:ext>
            </p:extLst>
          </p:nvPr>
        </p:nvGraphicFramePr>
        <p:xfrm>
          <a:off x="8998226" y="2964313"/>
          <a:ext cx="2968486" cy="1971482"/>
        </p:xfrm>
        <a:graphic>
          <a:graphicData uri="http://schemas.openxmlformats.org/drawingml/2006/table">
            <a:tbl>
              <a:tblPr firstRow="1" bandRow="1">
                <a:tableStyleId>{5C22544A-7EE6-4342-B048-85BDC9FD1C3A}</a:tableStyleId>
              </a:tblPr>
              <a:tblGrid>
                <a:gridCol w="1484243">
                  <a:extLst>
                    <a:ext uri="{9D8B030D-6E8A-4147-A177-3AD203B41FA5}">
                      <a16:colId xmlns:a16="http://schemas.microsoft.com/office/drawing/2014/main" val="2755016629"/>
                    </a:ext>
                  </a:extLst>
                </a:gridCol>
                <a:gridCol w="1484243">
                  <a:extLst>
                    <a:ext uri="{9D8B030D-6E8A-4147-A177-3AD203B41FA5}">
                      <a16:colId xmlns:a16="http://schemas.microsoft.com/office/drawing/2014/main" val="3764402615"/>
                    </a:ext>
                  </a:extLst>
                </a:gridCol>
              </a:tblGrid>
              <a:tr h="0">
                <a:tc>
                  <a:txBody>
                    <a:bodyPr/>
                    <a:lstStyle/>
                    <a:p>
                      <a:pPr algn="ctr"/>
                      <a:r>
                        <a:rPr lang="en-US" sz="1400" dirty="0">
                          <a:solidFill>
                            <a:schemeClr val="tx1"/>
                          </a:solidFill>
                        </a:rPr>
                        <a:t>Sector</a:t>
                      </a:r>
                    </a:p>
                  </a:txBody>
                  <a:tcPr anchor="ctr"/>
                </a:tc>
                <a:tc>
                  <a:txBody>
                    <a:bodyPr/>
                    <a:lstStyle/>
                    <a:p>
                      <a:pPr algn="ctr"/>
                      <a:r>
                        <a:rPr lang="en-US" sz="1400" dirty="0">
                          <a:solidFill>
                            <a:schemeClr val="tx1"/>
                          </a:solidFill>
                        </a:rPr>
                        <a:t>% Change</a:t>
                      </a:r>
                    </a:p>
                  </a:txBody>
                  <a:tcPr anchor="ctr"/>
                </a:tc>
                <a:extLst>
                  <a:ext uri="{0D108BD9-81ED-4DB2-BD59-A6C34878D82A}">
                    <a16:rowId xmlns:a16="http://schemas.microsoft.com/office/drawing/2014/main" val="793926902"/>
                  </a:ext>
                </a:extLst>
              </a:tr>
              <a:tr h="315181">
                <a:tc>
                  <a:txBody>
                    <a:bodyPr/>
                    <a:lstStyle/>
                    <a:p>
                      <a:pPr algn="ctr"/>
                      <a:r>
                        <a:rPr lang="en-US" sz="1400" dirty="0">
                          <a:solidFill>
                            <a:schemeClr val="tx1"/>
                          </a:solidFill>
                        </a:rPr>
                        <a:t>Leisure</a:t>
                      </a:r>
                    </a:p>
                  </a:txBody>
                  <a:tcPr anchor="ctr"/>
                </a:tc>
                <a:tc>
                  <a:txBody>
                    <a:bodyPr/>
                    <a:lstStyle/>
                    <a:p>
                      <a:pPr algn="ctr"/>
                      <a:r>
                        <a:rPr lang="en-US" sz="1400" dirty="0">
                          <a:solidFill>
                            <a:schemeClr val="tx1"/>
                          </a:solidFill>
                        </a:rPr>
                        <a:t>-17.8%</a:t>
                      </a:r>
                    </a:p>
                  </a:txBody>
                  <a:tcPr anchor="ctr"/>
                </a:tc>
                <a:extLst>
                  <a:ext uri="{0D108BD9-81ED-4DB2-BD59-A6C34878D82A}">
                    <a16:rowId xmlns:a16="http://schemas.microsoft.com/office/drawing/2014/main" val="613168152"/>
                  </a:ext>
                </a:extLst>
              </a:tr>
              <a:tr h="315181">
                <a:tc>
                  <a:txBody>
                    <a:bodyPr/>
                    <a:lstStyle/>
                    <a:p>
                      <a:pPr algn="ctr"/>
                      <a:r>
                        <a:rPr lang="en-US" sz="1400" dirty="0">
                          <a:solidFill>
                            <a:schemeClr val="tx1"/>
                          </a:solidFill>
                        </a:rPr>
                        <a:t>Manufacturing (MFG)</a:t>
                      </a:r>
                    </a:p>
                  </a:txBody>
                  <a:tcPr anchor="ctr"/>
                </a:tc>
                <a:tc>
                  <a:txBody>
                    <a:bodyPr/>
                    <a:lstStyle/>
                    <a:p>
                      <a:pPr algn="ctr"/>
                      <a:r>
                        <a:rPr lang="en-US" sz="1400" dirty="0">
                          <a:solidFill>
                            <a:schemeClr val="tx1"/>
                          </a:solidFill>
                        </a:rPr>
                        <a:t>-4.3%</a:t>
                      </a:r>
                    </a:p>
                  </a:txBody>
                  <a:tcPr anchor="ctr"/>
                </a:tc>
                <a:extLst>
                  <a:ext uri="{0D108BD9-81ED-4DB2-BD59-A6C34878D82A}">
                    <a16:rowId xmlns:a16="http://schemas.microsoft.com/office/drawing/2014/main" val="442435885"/>
                  </a:ext>
                </a:extLst>
              </a:tr>
              <a:tr h="315181">
                <a:tc>
                  <a:txBody>
                    <a:bodyPr/>
                    <a:lstStyle/>
                    <a:p>
                      <a:pPr algn="ctr"/>
                      <a:r>
                        <a:rPr lang="en-US" sz="1400" dirty="0">
                          <a:solidFill>
                            <a:schemeClr val="tx1"/>
                          </a:solidFill>
                        </a:rPr>
                        <a:t>Finance</a:t>
                      </a:r>
                    </a:p>
                  </a:txBody>
                  <a:tcPr anchor="ctr"/>
                </a:tc>
                <a:tc>
                  <a:txBody>
                    <a:bodyPr/>
                    <a:lstStyle/>
                    <a:p>
                      <a:pPr algn="ctr"/>
                      <a:r>
                        <a:rPr lang="en-US" sz="1400" dirty="0">
                          <a:solidFill>
                            <a:schemeClr val="tx1"/>
                          </a:solidFill>
                        </a:rPr>
                        <a:t>-0.02%</a:t>
                      </a:r>
                    </a:p>
                  </a:txBody>
                  <a:tcPr anchor="ctr"/>
                </a:tc>
                <a:extLst>
                  <a:ext uri="{0D108BD9-81ED-4DB2-BD59-A6C34878D82A}">
                    <a16:rowId xmlns:a16="http://schemas.microsoft.com/office/drawing/2014/main" val="547562645"/>
                  </a:ext>
                </a:extLst>
              </a:tr>
              <a:tr h="315181">
                <a:tc>
                  <a:txBody>
                    <a:bodyPr/>
                    <a:lstStyle/>
                    <a:p>
                      <a:pPr algn="ctr"/>
                      <a:r>
                        <a:rPr lang="en-US" sz="1400" dirty="0">
                          <a:solidFill>
                            <a:schemeClr val="tx1"/>
                          </a:solidFill>
                        </a:rPr>
                        <a:t>Information Technology</a:t>
                      </a:r>
                    </a:p>
                  </a:txBody>
                  <a:tcPr anchor="ctr"/>
                </a:tc>
                <a:tc>
                  <a:txBody>
                    <a:bodyPr/>
                    <a:lstStyle/>
                    <a:p>
                      <a:pPr algn="ctr"/>
                      <a:r>
                        <a:rPr lang="en-US" sz="1400" dirty="0">
                          <a:solidFill>
                            <a:schemeClr val="tx1"/>
                          </a:solidFill>
                        </a:rPr>
                        <a:t>-2.6%</a:t>
                      </a:r>
                    </a:p>
                  </a:txBody>
                  <a:tcPr anchor="ctr"/>
                </a:tc>
                <a:extLst>
                  <a:ext uri="{0D108BD9-81ED-4DB2-BD59-A6C34878D82A}">
                    <a16:rowId xmlns:a16="http://schemas.microsoft.com/office/drawing/2014/main" val="1058421180"/>
                  </a:ext>
                </a:extLst>
              </a:tr>
            </a:tbl>
          </a:graphicData>
        </a:graphic>
      </p:graphicFrame>
      <p:cxnSp>
        <p:nvCxnSpPr>
          <p:cNvPr id="13" name="Straight Connector 12">
            <a:extLst>
              <a:ext uri="{FF2B5EF4-FFF2-40B4-BE49-F238E27FC236}">
                <a16:creationId xmlns:a16="http://schemas.microsoft.com/office/drawing/2014/main" id="{04729AA0-50CB-E00C-F887-58117DBFCB96}"/>
              </a:ext>
            </a:extLst>
          </p:cNvPr>
          <p:cNvCxnSpPr/>
          <p:nvPr/>
        </p:nvCxnSpPr>
        <p:spPr>
          <a:xfrm flipV="1">
            <a:off x="1404730" y="962790"/>
            <a:ext cx="0" cy="432482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5ABC2018-DDD8-B4C6-9309-38C585498E7D}"/>
              </a:ext>
            </a:extLst>
          </p:cNvPr>
          <p:cNvSpPr txBox="1"/>
          <p:nvPr/>
        </p:nvSpPr>
        <p:spPr>
          <a:xfrm>
            <a:off x="659847" y="5278880"/>
            <a:ext cx="1489765" cy="646331"/>
          </a:xfrm>
          <a:prstGeom prst="rect">
            <a:avLst/>
          </a:prstGeom>
          <a:noFill/>
          <a:ln w="12700">
            <a:solidFill>
              <a:srgbClr val="FF0000"/>
            </a:solidFill>
          </a:ln>
        </p:spPr>
        <p:txBody>
          <a:bodyPr wrap="square" rtlCol="0">
            <a:spAutoFit/>
          </a:bodyPr>
          <a:lstStyle/>
          <a:p>
            <a:r>
              <a:rPr lang="en-US" dirty="0"/>
              <a:t>COVID Start</a:t>
            </a:r>
          </a:p>
          <a:p>
            <a:r>
              <a:rPr lang="en-US" dirty="0"/>
              <a:t>~Mar 2020</a:t>
            </a:r>
          </a:p>
        </p:txBody>
      </p:sp>
      <p:sp>
        <p:nvSpPr>
          <p:cNvPr id="15" name="TextBox 14">
            <a:extLst>
              <a:ext uri="{FF2B5EF4-FFF2-40B4-BE49-F238E27FC236}">
                <a16:creationId xmlns:a16="http://schemas.microsoft.com/office/drawing/2014/main" id="{B6BDDCCE-1118-74C7-3DFF-161DEE0B9E58}"/>
              </a:ext>
            </a:extLst>
          </p:cNvPr>
          <p:cNvSpPr txBox="1"/>
          <p:nvPr/>
        </p:nvSpPr>
        <p:spPr>
          <a:xfrm>
            <a:off x="8935825" y="2575101"/>
            <a:ext cx="3378200" cy="369332"/>
          </a:xfrm>
          <a:prstGeom prst="rect">
            <a:avLst/>
          </a:prstGeom>
          <a:noFill/>
        </p:spPr>
        <p:txBody>
          <a:bodyPr wrap="square" rtlCol="0">
            <a:spAutoFit/>
          </a:bodyPr>
          <a:lstStyle/>
          <a:p>
            <a:r>
              <a:rPr lang="en-US" b="1" u="sng" dirty="0"/>
              <a:t>Investigation Area Summary</a:t>
            </a:r>
          </a:p>
        </p:txBody>
      </p:sp>
      <p:sp>
        <p:nvSpPr>
          <p:cNvPr id="17" name="Rectangle 16">
            <a:extLst>
              <a:ext uri="{FF2B5EF4-FFF2-40B4-BE49-F238E27FC236}">
                <a16:creationId xmlns:a16="http://schemas.microsoft.com/office/drawing/2014/main" id="{B0DDFF16-10A5-6223-0F17-ADD224AF2135}"/>
              </a:ext>
            </a:extLst>
          </p:cNvPr>
          <p:cNvSpPr/>
          <p:nvPr/>
        </p:nvSpPr>
        <p:spPr>
          <a:xfrm>
            <a:off x="191420" y="6100345"/>
            <a:ext cx="11841829" cy="647700"/>
          </a:xfrm>
          <a:prstGeom prst="rect">
            <a:avLst/>
          </a:prstGeom>
          <a:solidFill>
            <a:schemeClr val="accent1"/>
          </a:solidFill>
        </p:spPr>
        <p:txBody>
          <a:bodyPr wrap="square" anchor="ctr" anchorCtr="0">
            <a:noAutofit/>
          </a:bodyPr>
          <a:lstStyle/>
          <a:p>
            <a:pPr algn="ctr">
              <a:lnSpc>
                <a:spcPct val="100000"/>
              </a:lnSpc>
              <a:spcBef>
                <a:spcPts val="1055"/>
              </a:spcBef>
            </a:pPr>
            <a:r>
              <a:rPr lang="en-US" sz="3000" dirty="0">
                <a:solidFill>
                  <a:schemeClr val="tx2"/>
                </a:solidFill>
                <a:latin typeface="+mj-lt"/>
              </a:rPr>
              <a:t>COVID-19 had the highest impact on areas such as Leisure</a:t>
            </a:r>
          </a:p>
        </p:txBody>
      </p:sp>
      <p:sp>
        <p:nvSpPr>
          <p:cNvPr id="5" name="Rectangle 4">
            <a:extLst>
              <a:ext uri="{FF2B5EF4-FFF2-40B4-BE49-F238E27FC236}">
                <a16:creationId xmlns:a16="http://schemas.microsoft.com/office/drawing/2014/main" id="{445570C7-647C-B082-BE56-A255C4E82F96}"/>
              </a:ext>
            </a:extLst>
          </p:cNvPr>
          <p:cNvSpPr/>
          <p:nvPr/>
        </p:nvSpPr>
        <p:spPr>
          <a:xfrm>
            <a:off x="8998226" y="3270250"/>
            <a:ext cx="2968486" cy="32246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43132546-FCAF-30E4-A51F-02D7EAFE7D5B}"/>
              </a:ext>
            </a:extLst>
          </p:cNvPr>
          <p:cNvSpPr txBox="1"/>
          <p:nvPr/>
        </p:nvSpPr>
        <p:spPr>
          <a:xfrm>
            <a:off x="9123150" y="5171094"/>
            <a:ext cx="2533650" cy="369332"/>
          </a:xfrm>
          <a:prstGeom prst="rect">
            <a:avLst/>
          </a:prstGeom>
          <a:noFill/>
          <a:ln w="19050">
            <a:solidFill>
              <a:srgbClr val="FF0000"/>
            </a:solidFill>
          </a:ln>
        </p:spPr>
        <p:txBody>
          <a:bodyPr wrap="square" rtlCol="0">
            <a:spAutoFit/>
          </a:bodyPr>
          <a:lstStyle/>
          <a:p>
            <a:pPr algn="ctr"/>
            <a:r>
              <a:rPr lang="en-US" dirty="0"/>
              <a:t>Highest Impact Area</a:t>
            </a:r>
          </a:p>
        </p:txBody>
      </p:sp>
    </p:spTree>
    <p:extLst>
      <p:ext uri="{BB962C8B-B14F-4D97-AF65-F5344CB8AC3E}">
        <p14:creationId xmlns:p14="http://schemas.microsoft.com/office/powerpoint/2010/main" val="35419102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8BE83C-659F-50B4-6493-AB2A42F9B3FC}"/>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544BF7A5-3F2C-7F06-49D0-CAC29E3838B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78558" y="737352"/>
            <a:ext cx="6646312" cy="4714710"/>
          </a:xfrm>
          <a:prstGeom prst="rect">
            <a:avLst/>
          </a:prstGeom>
        </p:spPr>
      </p:pic>
      <p:sp>
        <p:nvSpPr>
          <p:cNvPr id="2" name="Title 1">
            <a:extLst>
              <a:ext uri="{FF2B5EF4-FFF2-40B4-BE49-F238E27FC236}">
                <a16:creationId xmlns:a16="http://schemas.microsoft.com/office/drawing/2014/main" id="{A1769689-DC91-034B-4FAF-6B76DA3FBD0A}"/>
              </a:ext>
            </a:extLst>
          </p:cNvPr>
          <p:cNvSpPr>
            <a:spLocks noGrp="1"/>
          </p:cNvSpPr>
          <p:nvPr>
            <p:ph type="title"/>
          </p:nvPr>
        </p:nvSpPr>
        <p:spPr>
          <a:xfrm>
            <a:off x="736600" y="136525"/>
            <a:ext cx="10515600" cy="568325"/>
          </a:xfrm>
        </p:spPr>
        <p:txBody>
          <a:bodyPr/>
          <a:lstStyle/>
          <a:p>
            <a:r>
              <a:rPr lang="en-US" dirty="0"/>
              <a:t>Impact of COVID-19 on Unemployment (2/2)</a:t>
            </a:r>
          </a:p>
        </p:txBody>
      </p:sp>
      <p:sp>
        <p:nvSpPr>
          <p:cNvPr id="3" name="Slide Number Placeholder 2">
            <a:extLst>
              <a:ext uri="{FF2B5EF4-FFF2-40B4-BE49-F238E27FC236}">
                <a16:creationId xmlns:a16="http://schemas.microsoft.com/office/drawing/2014/main" id="{206F9A7F-DA43-6B6B-F9E1-4598ACCD8E84}"/>
              </a:ext>
            </a:extLst>
          </p:cNvPr>
          <p:cNvSpPr>
            <a:spLocks noGrp="1"/>
          </p:cNvSpPr>
          <p:nvPr>
            <p:ph type="sldNum" sz="quarter" idx="12"/>
          </p:nvPr>
        </p:nvSpPr>
        <p:spPr/>
        <p:txBody>
          <a:bodyPr/>
          <a:lstStyle/>
          <a:p>
            <a:fld id="{82EE24B5-652C-4DB5-B7C3-B5BBEC1280B1}" type="slidenum">
              <a:rPr lang="en-US" noProof="0" smtClean="0"/>
              <a:t>14</a:t>
            </a:fld>
            <a:endParaRPr lang="en-US" noProof="0" dirty="0"/>
          </a:p>
        </p:txBody>
      </p:sp>
      <p:sp>
        <p:nvSpPr>
          <p:cNvPr id="4" name="Content Placeholder 6">
            <a:extLst>
              <a:ext uri="{FF2B5EF4-FFF2-40B4-BE49-F238E27FC236}">
                <a16:creationId xmlns:a16="http://schemas.microsoft.com/office/drawing/2014/main" id="{449A23AD-A036-C715-A808-331F79C757F3}"/>
              </a:ext>
            </a:extLst>
          </p:cNvPr>
          <p:cNvSpPr txBox="1">
            <a:spLocks/>
          </p:cNvSpPr>
          <p:nvPr/>
        </p:nvSpPr>
        <p:spPr bwMode="white">
          <a:xfrm>
            <a:off x="7438328" y="764486"/>
            <a:ext cx="4170575" cy="1720298"/>
          </a:xfrm>
          <a:prstGeom prst="rect">
            <a:avLst/>
          </a:prstGeom>
        </p:spPr>
        <p:txBody>
          <a:bodyPr>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100"/>
              </a:spcBef>
              <a:buNone/>
            </a:pPr>
            <a:r>
              <a:rPr lang="en-US" sz="1900" b="1" u="sng" dirty="0">
                <a:solidFill>
                  <a:schemeClr val="tx1"/>
                </a:solidFill>
              </a:rPr>
              <a:t>Investigation</a:t>
            </a:r>
          </a:p>
          <a:p>
            <a:pPr>
              <a:lnSpc>
                <a:spcPct val="120000"/>
              </a:lnSpc>
              <a:spcBef>
                <a:spcPts val="100"/>
              </a:spcBef>
            </a:pPr>
            <a:r>
              <a:rPr lang="en-US" sz="1900" dirty="0">
                <a:solidFill>
                  <a:schemeClr val="bg1">
                    <a:lumMod val="50000"/>
                  </a:schemeClr>
                </a:solidFill>
              </a:rPr>
              <a:t>Impact of COVID-19 on different market sectors (previous slide)</a:t>
            </a:r>
          </a:p>
          <a:p>
            <a:pPr>
              <a:lnSpc>
                <a:spcPct val="120000"/>
              </a:lnSpc>
              <a:spcBef>
                <a:spcPts val="100"/>
              </a:spcBef>
            </a:pPr>
            <a:r>
              <a:rPr lang="en-US" sz="1900" dirty="0">
                <a:solidFill>
                  <a:schemeClr val="tx1"/>
                </a:solidFill>
              </a:rPr>
              <a:t>Change in unemployment, wages, and jobs before and after covid</a:t>
            </a:r>
          </a:p>
        </p:txBody>
      </p:sp>
      <p:grpSp>
        <p:nvGrpSpPr>
          <p:cNvPr id="16" name="Group 15">
            <a:extLst>
              <a:ext uri="{FF2B5EF4-FFF2-40B4-BE49-F238E27FC236}">
                <a16:creationId xmlns:a16="http://schemas.microsoft.com/office/drawing/2014/main" id="{745ECBFC-3038-92BD-9EC5-CADE687DB777}"/>
              </a:ext>
            </a:extLst>
          </p:cNvPr>
          <p:cNvGrpSpPr/>
          <p:nvPr/>
        </p:nvGrpSpPr>
        <p:grpSpPr>
          <a:xfrm>
            <a:off x="357116" y="5452062"/>
            <a:ext cx="3212026" cy="401500"/>
            <a:chOff x="3211097" y="5385211"/>
            <a:chExt cx="6097136" cy="401500"/>
          </a:xfrm>
        </p:grpSpPr>
        <p:sp>
          <p:nvSpPr>
            <p:cNvPr id="9" name="TextBox 8">
              <a:extLst>
                <a:ext uri="{FF2B5EF4-FFF2-40B4-BE49-F238E27FC236}">
                  <a16:creationId xmlns:a16="http://schemas.microsoft.com/office/drawing/2014/main" id="{52640B02-7786-4519-D4D2-090EA6318371}"/>
                </a:ext>
              </a:extLst>
            </p:cNvPr>
            <p:cNvSpPr txBox="1"/>
            <p:nvPr/>
          </p:nvSpPr>
          <p:spPr>
            <a:xfrm>
              <a:off x="3211097" y="5555879"/>
              <a:ext cx="6097136" cy="230832"/>
            </a:xfrm>
            <a:prstGeom prst="rect">
              <a:avLst/>
            </a:prstGeom>
            <a:noFill/>
          </p:spPr>
          <p:txBody>
            <a:bodyPr wrap="square">
              <a:spAutoFit/>
            </a:bodyPr>
            <a:lstStyle/>
            <a:p>
              <a:r>
                <a:rPr lang="en-US" sz="900" dirty="0"/>
                <a:t>Data </a:t>
              </a:r>
              <a:r>
                <a:rPr lang="en-US" sz="900" dirty="0" err="1"/>
                <a:t>Source:https</a:t>
              </a:r>
              <a:r>
                <a:rPr lang="en-US" sz="900" dirty="0"/>
                <a:t>://www.bls.gov/data/home.htm</a:t>
              </a:r>
            </a:p>
          </p:txBody>
        </p:sp>
        <p:sp>
          <p:nvSpPr>
            <p:cNvPr id="10" name="TextBox 9">
              <a:extLst>
                <a:ext uri="{FF2B5EF4-FFF2-40B4-BE49-F238E27FC236}">
                  <a16:creationId xmlns:a16="http://schemas.microsoft.com/office/drawing/2014/main" id="{EA1ABE13-0DD2-89AC-26B8-511F3038FB89}"/>
                </a:ext>
              </a:extLst>
            </p:cNvPr>
            <p:cNvSpPr txBox="1"/>
            <p:nvPr/>
          </p:nvSpPr>
          <p:spPr>
            <a:xfrm>
              <a:off x="3211097" y="5385211"/>
              <a:ext cx="6097136" cy="230832"/>
            </a:xfrm>
            <a:prstGeom prst="rect">
              <a:avLst/>
            </a:prstGeom>
            <a:noFill/>
          </p:spPr>
          <p:txBody>
            <a:bodyPr wrap="square">
              <a:spAutoFit/>
            </a:bodyPr>
            <a:lstStyle/>
            <a:p>
              <a:r>
                <a:rPr lang="en-US" sz="900" b="1" u="sng" dirty="0"/>
                <a:t>U.S. Bureau of Labor Statistics</a:t>
              </a:r>
            </a:p>
          </p:txBody>
        </p:sp>
      </p:grpSp>
      <p:graphicFrame>
        <p:nvGraphicFramePr>
          <p:cNvPr id="11" name="Table 10">
            <a:extLst>
              <a:ext uri="{FF2B5EF4-FFF2-40B4-BE49-F238E27FC236}">
                <a16:creationId xmlns:a16="http://schemas.microsoft.com/office/drawing/2014/main" id="{FB359CFF-FA24-2EA5-C863-860CEDB56952}"/>
              </a:ext>
            </a:extLst>
          </p:cNvPr>
          <p:cNvGraphicFramePr>
            <a:graphicFrameLocks noGrp="1"/>
          </p:cNvGraphicFramePr>
          <p:nvPr>
            <p:extLst>
              <p:ext uri="{D42A27DB-BD31-4B8C-83A1-F6EECF244321}">
                <p14:modId xmlns:p14="http://schemas.microsoft.com/office/powerpoint/2010/main" val="3686202090"/>
              </p:ext>
            </p:extLst>
          </p:nvPr>
        </p:nvGraphicFramePr>
        <p:xfrm>
          <a:off x="6924261" y="2964313"/>
          <a:ext cx="4940292" cy="3084949"/>
        </p:xfrm>
        <a:graphic>
          <a:graphicData uri="http://schemas.openxmlformats.org/drawingml/2006/table">
            <a:tbl>
              <a:tblPr firstRow="1" bandRow="1">
                <a:tableStyleId>{5C22544A-7EE6-4342-B048-85BDC9FD1C3A}</a:tableStyleId>
              </a:tblPr>
              <a:tblGrid>
                <a:gridCol w="1704640">
                  <a:extLst>
                    <a:ext uri="{9D8B030D-6E8A-4147-A177-3AD203B41FA5}">
                      <a16:colId xmlns:a16="http://schemas.microsoft.com/office/drawing/2014/main" val="2755016629"/>
                    </a:ext>
                  </a:extLst>
                </a:gridCol>
                <a:gridCol w="1704640">
                  <a:extLst>
                    <a:ext uri="{9D8B030D-6E8A-4147-A177-3AD203B41FA5}">
                      <a16:colId xmlns:a16="http://schemas.microsoft.com/office/drawing/2014/main" val="3491214756"/>
                    </a:ext>
                  </a:extLst>
                </a:gridCol>
                <a:gridCol w="765506">
                  <a:extLst>
                    <a:ext uri="{9D8B030D-6E8A-4147-A177-3AD203B41FA5}">
                      <a16:colId xmlns:a16="http://schemas.microsoft.com/office/drawing/2014/main" val="3764402615"/>
                    </a:ext>
                  </a:extLst>
                </a:gridCol>
                <a:gridCol w="765506">
                  <a:extLst>
                    <a:ext uri="{9D8B030D-6E8A-4147-A177-3AD203B41FA5}">
                      <a16:colId xmlns:a16="http://schemas.microsoft.com/office/drawing/2014/main" val="867316687"/>
                    </a:ext>
                  </a:extLst>
                </a:gridCol>
              </a:tblGrid>
              <a:tr h="133692">
                <a:tc rowSpan="2">
                  <a:txBody>
                    <a:bodyPr/>
                    <a:lstStyle/>
                    <a:p>
                      <a:pPr algn="ctr"/>
                      <a:r>
                        <a:rPr lang="en-US" sz="1050" dirty="0">
                          <a:solidFill>
                            <a:schemeClr val="tx1"/>
                          </a:solidFill>
                        </a:rPr>
                        <a:t>Sector</a:t>
                      </a:r>
                    </a:p>
                  </a:txBody>
                  <a:tcPr marL="0" marR="0" marT="0" marB="0" anchor="ctr"/>
                </a:tc>
                <a:tc rowSpan="2">
                  <a:txBody>
                    <a:bodyPr/>
                    <a:lstStyle/>
                    <a:p>
                      <a:pPr algn="ctr"/>
                      <a:endParaRPr lang="en-US" sz="1050" dirty="0">
                        <a:solidFill>
                          <a:schemeClr val="tx1"/>
                        </a:solidFill>
                      </a:endParaRPr>
                    </a:p>
                  </a:txBody>
                  <a:tcPr marL="0" marR="0" marT="0" marB="0" anchor="ctr"/>
                </a:tc>
                <a:tc gridSpan="2">
                  <a:txBody>
                    <a:bodyPr/>
                    <a:lstStyle/>
                    <a:p>
                      <a:pPr algn="ctr"/>
                      <a:r>
                        <a:rPr lang="en-US" sz="1050" dirty="0">
                          <a:solidFill>
                            <a:schemeClr val="tx1"/>
                          </a:solidFill>
                        </a:rPr>
                        <a:t>% Change</a:t>
                      </a:r>
                    </a:p>
                  </a:txBody>
                  <a:tcPr marL="0" marR="0" marT="0" marB="0" anchor="ctr"/>
                </a:tc>
                <a:tc hMerge="1">
                  <a:txBody>
                    <a:bodyPr/>
                    <a:lstStyle/>
                    <a:p>
                      <a:endParaRPr lang="en-US"/>
                    </a:p>
                  </a:txBody>
                  <a:tcPr/>
                </a:tc>
                <a:extLst>
                  <a:ext uri="{0D108BD9-81ED-4DB2-BD59-A6C34878D82A}">
                    <a16:rowId xmlns:a16="http://schemas.microsoft.com/office/drawing/2014/main" val="793926902"/>
                  </a:ext>
                </a:extLst>
              </a:tr>
              <a:tr h="133692">
                <a:tc vMerge="1">
                  <a:txBody>
                    <a:bodyPr/>
                    <a:lstStyle/>
                    <a:p>
                      <a:endParaRPr lang="en-US"/>
                    </a:p>
                  </a:txBody>
                  <a:tcPr/>
                </a:tc>
                <a:tc vMerge="1">
                  <a:txBody>
                    <a:bodyPr/>
                    <a:lstStyle/>
                    <a:p>
                      <a:endParaRPr lang="en-US"/>
                    </a:p>
                  </a:txBody>
                  <a:tcPr/>
                </a:tc>
                <a:tc>
                  <a:txBody>
                    <a:bodyPr/>
                    <a:lstStyle/>
                    <a:p>
                      <a:pPr algn="ctr"/>
                      <a:r>
                        <a:rPr lang="en-US" sz="1050" dirty="0">
                          <a:solidFill>
                            <a:schemeClr val="tx1"/>
                          </a:solidFill>
                        </a:rPr>
                        <a:t>During</a:t>
                      </a:r>
                    </a:p>
                  </a:txBody>
                  <a:tcPr marL="0" marR="0" marT="0" marB="0" anchor="ctr"/>
                </a:tc>
                <a:tc>
                  <a:txBody>
                    <a:bodyPr/>
                    <a:lstStyle/>
                    <a:p>
                      <a:pPr algn="ctr"/>
                      <a:r>
                        <a:rPr lang="en-US" sz="1050" dirty="0">
                          <a:solidFill>
                            <a:schemeClr val="tx1"/>
                          </a:solidFill>
                        </a:rPr>
                        <a:t>After</a:t>
                      </a:r>
                    </a:p>
                  </a:txBody>
                  <a:tcPr marL="0" marR="0" marT="0" marB="0" anchor="ctr"/>
                </a:tc>
                <a:extLst>
                  <a:ext uri="{0D108BD9-81ED-4DB2-BD59-A6C34878D82A}">
                    <a16:rowId xmlns:a16="http://schemas.microsoft.com/office/drawing/2014/main" val="3265739842"/>
                  </a:ext>
                </a:extLst>
              </a:tr>
              <a:tr h="552981">
                <a:tc>
                  <a:txBody>
                    <a:bodyPr/>
                    <a:lstStyle/>
                    <a:p>
                      <a:pPr algn="ctr"/>
                      <a:r>
                        <a:rPr lang="en-US" sz="1050" dirty="0">
                          <a:solidFill>
                            <a:schemeClr val="tx1"/>
                          </a:solidFill>
                        </a:rPr>
                        <a:t>Unemployment Rate</a:t>
                      </a:r>
                    </a:p>
                  </a:txBody>
                  <a:tcPr marL="0" marR="0" marT="0" marB="0" anchor="ctr"/>
                </a:tc>
                <a:tc>
                  <a:txBody>
                    <a:bodyPr/>
                    <a:lstStyle/>
                    <a:p>
                      <a:pPr algn="ctr"/>
                      <a:r>
                        <a:rPr lang="en-US" sz="1050" dirty="0">
                          <a:solidFill>
                            <a:schemeClr val="tx1"/>
                          </a:solidFill>
                        </a:rPr>
                        <a:t>Rate</a:t>
                      </a:r>
                    </a:p>
                  </a:txBody>
                  <a:tcPr marL="0" marR="0" marT="0" marB="0" anchor="ctr"/>
                </a:tc>
                <a:tc>
                  <a:txBody>
                    <a:bodyPr/>
                    <a:lstStyle/>
                    <a:p>
                      <a:pPr algn="ctr"/>
                      <a:r>
                        <a:rPr lang="en-US" sz="1050" b="1" dirty="0">
                          <a:solidFill>
                            <a:srgbClr val="FF0000"/>
                          </a:solidFill>
                        </a:rPr>
                        <a:t>+83.1%</a:t>
                      </a:r>
                    </a:p>
                  </a:txBody>
                  <a:tcPr marL="0" marR="0" marT="0" marB="0" anchor="ctr"/>
                </a:tc>
                <a:tc>
                  <a:txBody>
                    <a:bodyPr/>
                    <a:lstStyle/>
                    <a:p>
                      <a:pPr algn="ctr"/>
                      <a:r>
                        <a:rPr lang="en-US" sz="1050" dirty="0">
                          <a:solidFill>
                            <a:schemeClr val="tx1"/>
                          </a:solidFill>
                        </a:rPr>
                        <a:t>-1%</a:t>
                      </a:r>
                    </a:p>
                  </a:txBody>
                  <a:tcPr marL="0" marR="0" marT="0" marB="0" anchor="ctr"/>
                </a:tc>
                <a:extLst>
                  <a:ext uri="{0D108BD9-81ED-4DB2-BD59-A6C34878D82A}">
                    <a16:rowId xmlns:a16="http://schemas.microsoft.com/office/drawing/2014/main" val="613168152"/>
                  </a:ext>
                </a:extLst>
              </a:tr>
              <a:tr h="276491">
                <a:tc rowSpan="2">
                  <a:txBody>
                    <a:bodyPr/>
                    <a:lstStyle/>
                    <a:p>
                      <a:pPr algn="ctr"/>
                      <a:r>
                        <a:rPr lang="en-US" sz="1050" dirty="0">
                          <a:solidFill>
                            <a:schemeClr val="tx1"/>
                          </a:solidFill>
                        </a:rPr>
                        <a:t>Leisure</a:t>
                      </a:r>
                    </a:p>
                  </a:txBody>
                  <a:tcPr marL="0" marR="0" marT="0" marB="0" anchor="ctr"/>
                </a:tc>
                <a:tc>
                  <a:txBody>
                    <a:bodyPr/>
                    <a:lstStyle/>
                    <a:p>
                      <a:pPr algn="ctr"/>
                      <a:r>
                        <a:rPr lang="en-US" sz="1050" dirty="0">
                          <a:solidFill>
                            <a:schemeClr val="tx1"/>
                          </a:solidFill>
                        </a:rPr>
                        <a:t>Hourly Wage</a:t>
                      </a:r>
                    </a:p>
                  </a:txBody>
                  <a:tcPr marL="0" marR="0" marT="0" marB="0" anchor="ctr"/>
                </a:tc>
                <a:tc>
                  <a:txBody>
                    <a:bodyPr/>
                    <a:lstStyle/>
                    <a:p>
                      <a:pPr algn="ctr"/>
                      <a:r>
                        <a:rPr lang="en-US" sz="1050" dirty="0">
                          <a:solidFill>
                            <a:schemeClr val="tx1"/>
                          </a:solidFill>
                        </a:rPr>
                        <a:t>+7.2%</a:t>
                      </a:r>
                    </a:p>
                  </a:txBody>
                  <a:tcPr marL="0" marR="0" marT="0" marB="0" anchor="ctr"/>
                </a:tc>
                <a:tc>
                  <a:txBody>
                    <a:bodyPr/>
                    <a:lstStyle/>
                    <a:p>
                      <a:pPr algn="ctr"/>
                      <a:r>
                        <a:rPr lang="en-US" sz="1050" b="1" dirty="0">
                          <a:solidFill>
                            <a:srgbClr val="00B050"/>
                          </a:solidFill>
                        </a:rPr>
                        <a:t>+24.8%</a:t>
                      </a:r>
                    </a:p>
                  </a:txBody>
                  <a:tcPr marL="0" marR="0" marT="0" marB="0" anchor="ctr"/>
                </a:tc>
                <a:extLst>
                  <a:ext uri="{0D108BD9-81ED-4DB2-BD59-A6C34878D82A}">
                    <a16:rowId xmlns:a16="http://schemas.microsoft.com/office/drawing/2014/main" val="442435885"/>
                  </a:ext>
                </a:extLst>
              </a:tr>
              <a:tr h="276491">
                <a:tc vMerge="1">
                  <a:txBody>
                    <a:bodyPr/>
                    <a:lstStyle/>
                    <a:p>
                      <a:endParaRPr lang="en-US"/>
                    </a:p>
                  </a:txBody>
                  <a:tcPr/>
                </a:tc>
                <a:tc>
                  <a:txBody>
                    <a:bodyPr/>
                    <a:lstStyle/>
                    <a:p>
                      <a:pPr algn="ctr"/>
                      <a:r>
                        <a:rPr lang="en-US" sz="1050" dirty="0">
                          <a:solidFill>
                            <a:schemeClr val="tx1"/>
                          </a:solidFill>
                        </a:rPr>
                        <a:t>Number of Jobs</a:t>
                      </a:r>
                    </a:p>
                  </a:txBody>
                  <a:tcPr marL="0" marR="0" marT="0" marB="0" anchor="ctr"/>
                </a:tc>
                <a:tc>
                  <a:txBody>
                    <a:bodyPr/>
                    <a:lstStyle/>
                    <a:p>
                      <a:pPr algn="ctr"/>
                      <a:r>
                        <a:rPr lang="en-US" sz="1050" b="1" dirty="0">
                          <a:solidFill>
                            <a:srgbClr val="FF0000"/>
                          </a:solidFill>
                        </a:rPr>
                        <a:t>-17.8%</a:t>
                      </a:r>
                    </a:p>
                  </a:txBody>
                  <a:tcPr marL="0" marR="0" marT="0" marB="0" anchor="ctr"/>
                </a:tc>
                <a:tc>
                  <a:txBody>
                    <a:bodyPr/>
                    <a:lstStyle/>
                    <a:p>
                      <a:pPr algn="ctr"/>
                      <a:r>
                        <a:rPr lang="en-US" sz="1050" b="1" dirty="0">
                          <a:solidFill>
                            <a:srgbClr val="FF0000"/>
                          </a:solidFill>
                        </a:rPr>
                        <a:t>-2.3%</a:t>
                      </a:r>
                    </a:p>
                  </a:txBody>
                  <a:tcPr marL="0" marR="0" marT="0" marB="0" anchor="ctr"/>
                </a:tc>
                <a:extLst>
                  <a:ext uri="{0D108BD9-81ED-4DB2-BD59-A6C34878D82A}">
                    <a16:rowId xmlns:a16="http://schemas.microsoft.com/office/drawing/2014/main" val="3834626853"/>
                  </a:ext>
                </a:extLst>
              </a:tr>
              <a:tr h="276491">
                <a:tc rowSpan="2">
                  <a:txBody>
                    <a:bodyPr/>
                    <a:lstStyle/>
                    <a:p>
                      <a:pPr algn="ctr"/>
                      <a:r>
                        <a:rPr lang="en-US" sz="1050" dirty="0">
                          <a:solidFill>
                            <a:schemeClr val="tx1"/>
                          </a:solidFill>
                        </a:rPr>
                        <a:t>Manufacturing (MFG) Wages</a:t>
                      </a:r>
                    </a:p>
                  </a:txBody>
                  <a:tcPr marL="0" marR="0" marT="0" marB="0" anchor="ctr"/>
                </a:tc>
                <a:tc>
                  <a:txBody>
                    <a:bodyPr/>
                    <a:lstStyle/>
                    <a:p>
                      <a:pPr algn="ctr"/>
                      <a:r>
                        <a:rPr lang="en-US" sz="1050" dirty="0">
                          <a:solidFill>
                            <a:schemeClr val="tx1"/>
                          </a:solidFill>
                        </a:rPr>
                        <a:t>Hourly Wage</a:t>
                      </a:r>
                    </a:p>
                  </a:txBody>
                  <a:tcPr marL="0" marR="0" marT="0" marB="0" anchor="ctr"/>
                </a:tc>
                <a:tc>
                  <a:txBody>
                    <a:bodyPr/>
                    <a:lstStyle/>
                    <a:p>
                      <a:pPr algn="ctr"/>
                      <a:r>
                        <a:rPr lang="en-US" sz="1050" dirty="0">
                          <a:solidFill>
                            <a:schemeClr val="tx1"/>
                          </a:solidFill>
                        </a:rPr>
                        <a:t>+5.6%</a:t>
                      </a:r>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dirty="0">
                          <a:solidFill>
                            <a:schemeClr val="tx1"/>
                          </a:solidFill>
                        </a:rPr>
                        <a:t>+14.4%</a:t>
                      </a:r>
                    </a:p>
                  </a:txBody>
                  <a:tcPr marL="0" marR="0" marT="0" marB="0" anchor="ctr"/>
                </a:tc>
                <a:extLst>
                  <a:ext uri="{0D108BD9-81ED-4DB2-BD59-A6C34878D82A}">
                    <a16:rowId xmlns:a16="http://schemas.microsoft.com/office/drawing/2014/main" val="547562645"/>
                  </a:ext>
                </a:extLst>
              </a:tr>
              <a:tr h="276491">
                <a:tc vMerge="1">
                  <a:txBody>
                    <a:bodyPr/>
                    <a:lstStyle/>
                    <a:p>
                      <a:endParaRPr lang="en-US"/>
                    </a:p>
                  </a:txBody>
                  <a:tcPr/>
                </a:tc>
                <a:tc>
                  <a:txBody>
                    <a:bodyPr/>
                    <a:lstStyle/>
                    <a:p>
                      <a:pPr algn="ctr"/>
                      <a:r>
                        <a:rPr lang="en-US" sz="1050" dirty="0">
                          <a:solidFill>
                            <a:schemeClr val="tx1"/>
                          </a:solidFill>
                        </a:rPr>
                        <a:t>Number of Jobs</a:t>
                      </a:r>
                    </a:p>
                  </a:txBody>
                  <a:tcPr marL="0" marR="0" marT="0" marB="0" anchor="ctr"/>
                </a:tc>
                <a:tc>
                  <a:txBody>
                    <a:bodyPr/>
                    <a:lstStyle/>
                    <a:p>
                      <a:pPr algn="ctr"/>
                      <a:r>
                        <a:rPr lang="en-US" sz="1050" dirty="0">
                          <a:solidFill>
                            <a:schemeClr val="tx1"/>
                          </a:solidFill>
                        </a:rPr>
                        <a:t>-4.3%</a:t>
                      </a:r>
                    </a:p>
                  </a:txBody>
                  <a:tcPr marL="0" marR="0" marT="0" marB="0" anchor="ctr"/>
                </a:tc>
                <a:tc>
                  <a:txBody>
                    <a:bodyPr/>
                    <a:lstStyle/>
                    <a:p>
                      <a:pPr algn="ctr"/>
                      <a:r>
                        <a:rPr lang="en-US" sz="1050" dirty="0">
                          <a:solidFill>
                            <a:schemeClr val="tx1"/>
                          </a:solidFill>
                        </a:rPr>
                        <a:t>+0.5%</a:t>
                      </a:r>
                    </a:p>
                  </a:txBody>
                  <a:tcPr marL="0" marR="0" marT="0" marB="0" anchor="ctr"/>
                </a:tc>
                <a:extLst>
                  <a:ext uri="{0D108BD9-81ED-4DB2-BD59-A6C34878D82A}">
                    <a16:rowId xmlns:a16="http://schemas.microsoft.com/office/drawing/2014/main" val="3754796273"/>
                  </a:ext>
                </a:extLst>
              </a:tr>
              <a:tr h="276491">
                <a:tc rowSpan="2">
                  <a:txBody>
                    <a:bodyPr/>
                    <a:lstStyle/>
                    <a:p>
                      <a:pPr algn="ctr"/>
                      <a:r>
                        <a:rPr lang="en-US" sz="1050" dirty="0">
                          <a:solidFill>
                            <a:schemeClr val="tx1"/>
                          </a:solidFill>
                        </a:rPr>
                        <a:t>Finance</a:t>
                      </a:r>
                    </a:p>
                  </a:txBody>
                  <a:tcPr marL="0" marR="0" marT="0" marB="0" anchor="ctr"/>
                </a:tc>
                <a:tc>
                  <a:txBody>
                    <a:bodyPr/>
                    <a:lstStyle/>
                    <a:p>
                      <a:pPr algn="ctr"/>
                      <a:r>
                        <a:rPr lang="en-US" sz="1050" dirty="0">
                          <a:solidFill>
                            <a:schemeClr val="tx1"/>
                          </a:solidFill>
                        </a:rPr>
                        <a:t>Hourly Wage</a:t>
                      </a:r>
                    </a:p>
                  </a:txBody>
                  <a:tcPr marL="0" marR="0" marT="0" marB="0" anchor="ctr"/>
                </a:tc>
                <a:tc>
                  <a:txBody>
                    <a:bodyPr/>
                    <a:lstStyle/>
                    <a:p>
                      <a:pPr algn="ctr"/>
                      <a:r>
                        <a:rPr lang="en-US" sz="1050" b="1" dirty="0">
                          <a:solidFill>
                            <a:srgbClr val="00B050"/>
                          </a:solidFill>
                        </a:rPr>
                        <a:t>+8.5%</a:t>
                      </a:r>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dirty="0">
                          <a:solidFill>
                            <a:schemeClr val="tx1"/>
                          </a:solidFill>
                        </a:rPr>
                        <a:t>+18.3%</a:t>
                      </a:r>
                    </a:p>
                  </a:txBody>
                  <a:tcPr marL="0" marR="0" marT="0" marB="0" anchor="ctr"/>
                </a:tc>
                <a:extLst>
                  <a:ext uri="{0D108BD9-81ED-4DB2-BD59-A6C34878D82A}">
                    <a16:rowId xmlns:a16="http://schemas.microsoft.com/office/drawing/2014/main" val="1058421180"/>
                  </a:ext>
                </a:extLst>
              </a:tr>
              <a:tr h="276491">
                <a:tc vMerge="1">
                  <a:txBody>
                    <a:bodyPr/>
                    <a:lstStyle/>
                    <a:p>
                      <a:endParaRPr lang="en-US"/>
                    </a:p>
                  </a:txBody>
                  <a:tcPr/>
                </a:tc>
                <a:tc>
                  <a:txBody>
                    <a:bodyPr/>
                    <a:lstStyle/>
                    <a:p>
                      <a:pPr algn="ctr"/>
                      <a:r>
                        <a:rPr lang="en-US" sz="1050" dirty="0">
                          <a:solidFill>
                            <a:schemeClr val="tx1"/>
                          </a:solidFill>
                        </a:rPr>
                        <a:t>Number of Jobs</a:t>
                      </a:r>
                    </a:p>
                  </a:txBody>
                  <a:tcPr marL="0" marR="0" marT="0" marB="0" anchor="ctr"/>
                </a:tc>
                <a:tc>
                  <a:txBody>
                    <a:bodyPr/>
                    <a:lstStyle/>
                    <a:p>
                      <a:pPr algn="ctr"/>
                      <a:r>
                        <a:rPr lang="en-US" sz="1050" dirty="0">
                          <a:solidFill>
                            <a:schemeClr val="tx1"/>
                          </a:solidFill>
                        </a:rPr>
                        <a:t>-0.02%</a:t>
                      </a:r>
                    </a:p>
                  </a:txBody>
                  <a:tcPr marL="0" marR="0" marT="0" marB="0" anchor="ctr"/>
                </a:tc>
                <a:tc>
                  <a:txBody>
                    <a:bodyPr/>
                    <a:lstStyle/>
                    <a:p>
                      <a:pPr algn="ctr"/>
                      <a:r>
                        <a:rPr lang="en-US" sz="1050" dirty="0">
                          <a:solidFill>
                            <a:schemeClr val="tx1"/>
                          </a:solidFill>
                        </a:rPr>
                        <a:t>+4.3%</a:t>
                      </a:r>
                    </a:p>
                  </a:txBody>
                  <a:tcPr marL="0" marR="0" marT="0" marB="0" anchor="ctr"/>
                </a:tc>
                <a:extLst>
                  <a:ext uri="{0D108BD9-81ED-4DB2-BD59-A6C34878D82A}">
                    <a16:rowId xmlns:a16="http://schemas.microsoft.com/office/drawing/2014/main" val="912735800"/>
                  </a:ext>
                </a:extLst>
              </a:tr>
              <a:tr h="276491">
                <a:tc rowSpan="2">
                  <a:txBody>
                    <a:bodyPr/>
                    <a:lstStyle/>
                    <a:p>
                      <a:pPr algn="ctr"/>
                      <a:r>
                        <a:rPr lang="en-US" sz="1050" dirty="0">
                          <a:solidFill>
                            <a:schemeClr val="tx1"/>
                          </a:solidFill>
                        </a:rPr>
                        <a:t>Information Technology</a:t>
                      </a:r>
                    </a:p>
                  </a:txBody>
                  <a:tcPr marL="0" marR="0" marT="0" marB="0" anchor="ctr"/>
                </a:tc>
                <a:tc>
                  <a:txBody>
                    <a:bodyPr/>
                    <a:lstStyle/>
                    <a:p>
                      <a:pPr algn="ctr"/>
                      <a:r>
                        <a:rPr lang="en-US" sz="1050" dirty="0">
                          <a:solidFill>
                            <a:schemeClr val="tx1"/>
                          </a:solidFill>
                        </a:rPr>
                        <a:t>Hourly Wage</a:t>
                      </a:r>
                    </a:p>
                  </a:txBody>
                  <a:tcPr marL="0" marR="0" marT="0" marB="0" anchor="ctr"/>
                </a:tc>
                <a:tc>
                  <a:txBody>
                    <a:bodyPr/>
                    <a:lstStyle/>
                    <a:p>
                      <a:pPr algn="ctr"/>
                      <a:r>
                        <a:rPr lang="en-US" sz="1050" dirty="0">
                          <a:solidFill>
                            <a:schemeClr val="tx1"/>
                          </a:solidFill>
                        </a:rPr>
                        <a:t>+4.6%</a:t>
                      </a:r>
                    </a:p>
                  </a:txBody>
                  <a:tcPr marL="0" marR="0" marT="0" marB="0" anchor="ctr"/>
                </a:tc>
                <a:tc>
                  <a:txBody>
                    <a:bodyPr/>
                    <a:lstStyle/>
                    <a:p>
                      <a:pPr algn="ctr"/>
                      <a:r>
                        <a:rPr lang="en-US" sz="1050" dirty="0">
                          <a:solidFill>
                            <a:schemeClr val="tx1"/>
                          </a:solidFill>
                        </a:rPr>
                        <a:t>+12.5%</a:t>
                      </a:r>
                    </a:p>
                  </a:txBody>
                  <a:tcPr marL="0" marR="0" marT="0" marB="0" anchor="ctr"/>
                </a:tc>
                <a:extLst>
                  <a:ext uri="{0D108BD9-81ED-4DB2-BD59-A6C34878D82A}">
                    <a16:rowId xmlns:a16="http://schemas.microsoft.com/office/drawing/2014/main" val="2010810139"/>
                  </a:ext>
                </a:extLst>
              </a:tr>
              <a:tr h="276491">
                <a:tc vMerge="1">
                  <a:txBody>
                    <a:bodyPr/>
                    <a:lstStyle/>
                    <a:p>
                      <a:endParaRPr lang="en-US"/>
                    </a:p>
                  </a:txBody>
                  <a:tcPr/>
                </a:tc>
                <a:tc>
                  <a:txBody>
                    <a:bodyPr/>
                    <a:lstStyle/>
                    <a:p>
                      <a:pPr algn="ctr"/>
                      <a:r>
                        <a:rPr lang="en-US" sz="1050" dirty="0">
                          <a:solidFill>
                            <a:schemeClr val="tx1"/>
                          </a:solidFill>
                        </a:rPr>
                        <a:t>Number of Jobs</a:t>
                      </a:r>
                    </a:p>
                  </a:txBody>
                  <a:tcPr marL="0" marR="0" marT="0" marB="0" anchor="ctr"/>
                </a:tc>
                <a:tc>
                  <a:txBody>
                    <a:bodyPr/>
                    <a:lstStyle/>
                    <a:p>
                      <a:pPr algn="ctr"/>
                      <a:r>
                        <a:rPr lang="en-US" sz="1050" dirty="0">
                          <a:solidFill>
                            <a:schemeClr val="tx1"/>
                          </a:solidFill>
                        </a:rPr>
                        <a:t>-2.6%</a:t>
                      </a:r>
                    </a:p>
                  </a:txBody>
                  <a:tcPr marL="0" marR="0" marT="0" marB="0" anchor="ctr"/>
                </a:tc>
                <a:tc>
                  <a:txBody>
                    <a:bodyPr/>
                    <a:lstStyle/>
                    <a:p>
                      <a:pPr algn="ctr"/>
                      <a:r>
                        <a:rPr lang="en-US" sz="1050" dirty="0">
                          <a:solidFill>
                            <a:schemeClr val="tx1"/>
                          </a:solidFill>
                        </a:rPr>
                        <a:t>+6.3%</a:t>
                      </a:r>
                    </a:p>
                  </a:txBody>
                  <a:tcPr marL="0" marR="0" marT="0" marB="0" anchor="ctr"/>
                </a:tc>
                <a:extLst>
                  <a:ext uri="{0D108BD9-81ED-4DB2-BD59-A6C34878D82A}">
                    <a16:rowId xmlns:a16="http://schemas.microsoft.com/office/drawing/2014/main" val="1521678670"/>
                  </a:ext>
                </a:extLst>
              </a:tr>
            </a:tbl>
          </a:graphicData>
        </a:graphic>
      </p:graphicFrame>
      <p:sp>
        <p:nvSpPr>
          <p:cNvPr id="15" name="TextBox 14">
            <a:extLst>
              <a:ext uri="{FF2B5EF4-FFF2-40B4-BE49-F238E27FC236}">
                <a16:creationId xmlns:a16="http://schemas.microsoft.com/office/drawing/2014/main" id="{036B1730-47A5-8BE8-4B10-4D9FF9134021}"/>
              </a:ext>
            </a:extLst>
          </p:cNvPr>
          <p:cNvSpPr txBox="1"/>
          <p:nvPr/>
        </p:nvSpPr>
        <p:spPr>
          <a:xfrm>
            <a:off x="7375928" y="2575101"/>
            <a:ext cx="3378200" cy="369332"/>
          </a:xfrm>
          <a:prstGeom prst="rect">
            <a:avLst/>
          </a:prstGeom>
          <a:noFill/>
        </p:spPr>
        <p:txBody>
          <a:bodyPr wrap="square" rtlCol="0">
            <a:spAutoFit/>
          </a:bodyPr>
          <a:lstStyle/>
          <a:p>
            <a:r>
              <a:rPr lang="en-US" b="1" u="sng" dirty="0"/>
              <a:t>Investigation Area Summary</a:t>
            </a:r>
          </a:p>
        </p:txBody>
      </p:sp>
      <p:sp>
        <p:nvSpPr>
          <p:cNvPr id="17" name="Rectangle 16">
            <a:extLst>
              <a:ext uri="{FF2B5EF4-FFF2-40B4-BE49-F238E27FC236}">
                <a16:creationId xmlns:a16="http://schemas.microsoft.com/office/drawing/2014/main" id="{65599D20-A4F4-F785-0BF9-E6E0BDDADDA7}"/>
              </a:ext>
            </a:extLst>
          </p:cNvPr>
          <p:cNvSpPr/>
          <p:nvPr/>
        </p:nvSpPr>
        <p:spPr>
          <a:xfrm>
            <a:off x="191420" y="6100345"/>
            <a:ext cx="11841829" cy="647700"/>
          </a:xfrm>
          <a:prstGeom prst="rect">
            <a:avLst/>
          </a:prstGeom>
          <a:solidFill>
            <a:schemeClr val="accent1"/>
          </a:solidFill>
        </p:spPr>
        <p:txBody>
          <a:bodyPr wrap="square" anchor="ctr" anchorCtr="0">
            <a:noAutofit/>
          </a:bodyPr>
          <a:lstStyle/>
          <a:p>
            <a:pPr algn="ctr">
              <a:lnSpc>
                <a:spcPct val="100000"/>
              </a:lnSpc>
              <a:spcBef>
                <a:spcPts val="1055"/>
              </a:spcBef>
            </a:pPr>
            <a:r>
              <a:rPr lang="en-US" sz="3000" dirty="0">
                <a:solidFill>
                  <a:schemeClr val="tx2"/>
                </a:solidFill>
                <a:latin typeface="+mj-lt"/>
              </a:rPr>
              <a:t>Leisure industry was also impacted the most by COVID-19 post COVID </a:t>
            </a:r>
          </a:p>
        </p:txBody>
      </p:sp>
    </p:spTree>
    <p:extLst>
      <p:ext uri="{BB962C8B-B14F-4D97-AF65-F5344CB8AC3E}">
        <p14:creationId xmlns:p14="http://schemas.microsoft.com/office/powerpoint/2010/main" val="24183223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CDBE1C-A44F-DF36-4934-87FF32308046}"/>
            </a:ext>
          </a:extLst>
        </p:cNvPr>
        <p:cNvGrpSpPr/>
        <p:nvPr/>
      </p:nvGrpSpPr>
      <p:grpSpPr>
        <a:xfrm>
          <a:off x="0" y="0"/>
          <a:ext cx="0" cy="0"/>
          <a:chOff x="0" y="0"/>
          <a:chExt cx="0" cy="0"/>
        </a:xfrm>
      </p:grpSpPr>
      <p:pic>
        <p:nvPicPr>
          <p:cNvPr id="7" name="Content Placeholder 6" descr="Blue rectangle">
            <a:extLst>
              <a:ext uri="{FF2B5EF4-FFF2-40B4-BE49-F238E27FC236}">
                <a16:creationId xmlns:a16="http://schemas.microsoft.com/office/drawing/2014/main" id="{039E2C1F-C282-18AC-2ED8-78721C2B5D25}"/>
              </a:ext>
            </a:extLst>
          </p:cNvPr>
          <p:cNvPicPr>
            <a:picLocks noGrp="1" noChangeAspect="1"/>
          </p:cNvPicPr>
          <p:nvPr>
            <p:ph sz="half" idx="4294967295"/>
          </p:nvPr>
        </p:nvPicPr>
        <p:blipFill rotWithShape="1">
          <a:blip r:embed="rId3">
            <a:extLst>
              <a:ext uri="{28A0092B-C50C-407E-A947-70E740481C1C}">
                <a14:useLocalDpi xmlns:a14="http://schemas.microsoft.com/office/drawing/2010/main" val="0"/>
              </a:ext>
            </a:extLst>
          </a:blip>
          <a:srcRect/>
          <a:stretch/>
        </p:blipFill>
        <p:spPr>
          <a:xfrm>
            <a:off x="0" y="0"/>
            <a:ext cx="12192000" cy="6858000"/>
          </a:xfrm>
        </p:spPr>
      </p:pic>
      <p:sp>
        <p:nvSpPr>
          <p:cNvPr id="8" name="object 3" descr="Blue rectangle">
            <a:extLst>
              <a:ext uri="{FF2B5EF4-FFF2-40B4-BE49-F238E27FC236}">
                <a16:creationId xmlns:a16="http://schemas.microsoft.com/office/drawing/2014/main" id="{07028F58-6FB2-30CB-EDC8-766CE6C19B05}"/>
              </a:ext>
            </a:extLst>
          </p:cNvPr>
          <p:cNvSpPr/>
          <p:nvPr/>
        </p:nvSpPr>
        <p:spPr>
          <a:xfrm>
            <a:off x="0" y="-37548"/>
            <a:ext cx="12189600" cy="6858000"/>
          </a:xfrm>
          <a:custGeom>
            <a:avLst/>
            <a:gdLst/>
            <a:ahLst/>
            <a:cxnLst/>
            <a:rect l="l" t="t" r="r" b="b"/>
            <a:pathLst>
              <a:path w="12189460" h="6858000">
                <a:moveTo>
                  <a:pt x="0" y="6858000"/>
                </a:moveTo>
                <a:lnTo>
                  <a:pt x="12188952" y="6858000"/>
                </a:lnTo>
                <a:lnTo>
                  <a:pt x="12188952" y="0"/>
                </a:lnTo>
                <a:lnTo>
                  <a:pt x="0" y="0"/>
                </a:lnTo>
                <a:lnTo>
                  <a:pt x="0" y="6858000"/>
                </a:lnTo>
                <a:close/>
              </a:path>
            </a:pathLst>
          </a:custGeom>
          <a:solidFill>
            <a:schemeClr val="tx2">
              <a:alpha val="69999"/>
            </a:schemeClr>
          </a:solidFill>
        </p:spPr>
        <p:txBody>
          <a:bodyPr wrap="square" lIns="0" tIns="0" rIns="0" bIns="0" rtlCol="0"/>
          <a:lstStyle/>
          <a:p>
            <a:endParaRPr lang="en-US" dirty="0"/>
          </a:p>
        </p:txBody>
      </p:sp>
      <p:sp>
        <p:nvSpPr>
          <p:cNvPr id="2" name="Title 1">
            <a:extLst>
              <a:ext uri="{FF2B5EF4-FFF2-40B4-BE49-F238E27FC236}">
                <a16:creationId xmlns:a16="http://schemas.microsoft.com/office/drawing/2014/main" id="{EB959CFF-083E-4BF7-6CE9-0FD0B9E3BA3F}"/>
              </a:ext>
            </a:extLst>
          </p:cNvPr>
          <p:cNvSpPr>
            <a:spLocks noGrp="1"/>
          </p:cNvSpPr>
          <p:nvPr>
            <p:ph type="title"/>
          </p:nvPr>
        </p:nvSpPr>
        <p:spPr bwMode="white">
          <a:xfrm>
            <a:off x="838200" y="-373146"/>
            <a:ext cx="10515600" cy="1325563"/>
          </a:xfrm>
        </p:spPr>
        <p:txBody>
          <a:bodyPr/>
          <a:lstStyle/>
          <a:p>
            <a:r>
              <a:rPr lang="en-US" dirty="0">
                <a:solidFill>
                  <a:schemeClr val="bg1"/>
                </a:solidFill>
              </a:rPr>
              <a:t>Areas Of Investigation – Summary</a:t>
            </a:r>
            <a:endParaRPr lang="en-US" dirty="0"/>
          </a:p>
        </p:txBody>
      </p:sp>
      <p:sp>
        <p:nvSpPr>
          <p:cNvPr id="5" name="Slide Number Placeholder 4">
            <a:extLst>
              <a:ext uri="{FF2B5EF4-FFF2-40B4-BE49-F238E27FC236}">
                <a16:creationId xmlns:a16="http://schemas.microsoft.com/office/drawing/2014/main" id="{8927CE39-9090-E897-D070-1A45A7DB73D2}"/>
              </a:ext>
            </a:extLst>
          </p:cNvPr>
          <p:cNvSpPr>
            <a:spLocks noGrp="1"/>
          </p:cNvSpPr>
          <p:nvPr>
            <p:ph type="sldNum" sz="quarter" idx="12"/>
          </p:nvPr>
        </p:nvSpPr>
        <p:spPr/>
        <p:txBody>
          <a:bodyPr/>
          <a:lstStyle/>
          <a:p>
            <a:fld id="{82EE24B5-652C-4DB5-B7C3-B5BBEC1280B1}" type="slidenum">
              <a:rPr lang="en-US" smtClean="0"/>
              <a:t>15</a:t>
            </a:fld>
            <a:endParaRPr lang="en-US" dirty="0"/>
          </a:p>
        </p:txBody>
      </p:sp>
      <p:sp>
        <p:nvSpPr>
          <p:cNvPr id="11" name="object 5" descr="Beige rectangle">
            <a:extLst>
              <a:ext uri="{FF2B5EF4-FFF2-40B4-BE49-F238E27FC236}">
                <a16:creationId xmlns:a16="http://schemas.microsoft.com/office/drawing/2014/main" id="{6FDB73F1-02BB-8CD9-2091-6A079C2C65C4}"/>
              </a:ext>
            </a:extLst>
          </p:cNvPr>
          <p:cNvSpPr/>
          <p:nvPr/>
        </p:nvSpPr>
        <p:spPr bwMode="white">
          <a:xfrm>
            <a:off x="947606" y="621462"/>
            <a:ext cx="6469193" cy="101712"/>
          </a:xfrm>
          <a:custGeom>
            <a:avLst/>
            <a:gdLst/>
            <a:ahLst/>
            <a:cxnLst/>
            <a:rect l="l" t="t" r="r" b="b"/>
            <a:pathLst>
              <a:path w="3931920">
                <a:moveTo>
                  <a:pt x="0" y="0"/>
                </a:moveTo>
                <a:lnTo>
                  <a:pt x="3931920" y="0"/>
                </a:lnTo>
              </a:path>
            </a:pathLst>
          </a:custGeom>
          <a:ln w="54864">
            <a:solidFill>
              <a:schemeClr val="accent1"/>
            </a:solidFill>
          </a:ln>
        </p:spPr>
        <p:txBody>
          <a:bodyPr wrap="square" lIns="0" tIns="0" rIns="0" bIns="0" rtlCol="0"/>
          <a:lstStyle/>
          <a:p>
            <a:endParaRPr lang="en-US" dirty="0"/>
          </a:p>
        </p:txBody>
      </p:sp>
      <p:cxnSp>
        <p:nvCxnSpPr>
          <p:cNvPr id="12" name="Straight Connector 11" descr="Line">
            <a:extLst>
              <a:ext uri="{FF2B5EF4-FFF2-40B4-BE49-F238E27FC236}">
                <a16:creationId xmlns:a16="http://schemas.microsoft.com/office/drawing/2014/main" id="{C3EE545D-BE3E-B6FE-62DC-077E16B27A61}"/>
              </a:ext>
            </a:extLst>
          </p:cNvPr>
          <p:cNvCxnSpPr>
            <a:cxnSpLocks/>
          </p:cNvCxnSpPr>
          <p:nvPr/>
        </p:nvCxnSpPr>
        <p:spPr>
          <a:xfrm>
            <a:off x="8128000" y="1751902"/>
            <a:ext cx="0" cy="3658297"/>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A716C99E-0B78-5624-5E60-E1527D17BDBB}"/>
              </a:ext>
            </a:extLst>
          </p:cNvPr>
          <p:cNvSpPr/>
          <p:nvPr/>
        </p:nvSpPr>
        <p:spPr>
          <a:xfrm>
            <a:off x="191420" y="6100345"/>
            <a:ext cx="11841829" cy="647700"/>
          </a:xfrm>
          <a:prstGeom prst="rect">
            <a:avLst/>
          </a:prstGeom>
          <a:solidFill>
            <a:schemeClr val="accent1"/>
          </a:solidFill>
          <a:ln>
            <a:solidFill>
              <a:schemeClr val="accent6"/>
            </a:solidFill>
          </a:ln>
        </p:spPr>
        <p:txBody>
          <a:bodyPr wrap="square" anchor="ctr" anchorCtr="0">
            <a:noAutofit/>
          </a:bodyPr>
          <a:lstStyle/>
          <a:p>
            <a:pPr algn="ctr">
              <a:lnSpc>
                <a:spcPct val="100000"/>
              </a:lnSpc>
              <a:spcBef>
                <a:spcPts val="1055"/>
              </a:spcBef>
            </a:pPr>
            <a:r>
              <a:rPr lang="en-US" sz="3000" dirty="0">
                <a:solidFill>
                  <a:schemeClr val="tx2"/>
                </a:solidFill>
                <a:latin typeface="+mj-lt"/>
              </a:rPr>
              <a:t>The three investigation areas have been analyzed and summarized.</a:t>
            </a:r>
          </a:p>
        </p:txBody>
      </p:sp>
      <p:cxnSp>
        <p:nvCxnSpPr>
          <p:cNvPr id="4" name="Straight Connector 3" descr="Line">
            <a:extLst>
              <a:ext uri="{FF2B5EF4-FFF2-40B4-BE49-F238E27FC236}">
                <a16:creationId xmlns:a16="http://schemas.microsoft.com/office/drawing/2014/main" id="{F1D45805-B4AC-04F9-CEBB-C5054F7CAA83}"/>
              </a:ext>
            </a:extLst>
          </p:cNvPr>
          <p:cNvCxnSpPr>
            <a:cxnSpLocks/>
          </p:cNvCxnSpPr>
          <p:nvPr/>
        </p:nvCxnSpPr>
        <p:spPr>
          <a:xfrm>
            <a:off x="4064000" y="1751902"/>
            <a:ext cx="0" cy="3658297"/>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6" name="Straight Connector 5" descr="Line">
            <a:extLst>
              <a:ext uri="{FF2B5EF4-FFF2-40B4-BE49-F238E27FC236}">
                <a16:creationId xmlns:a16="http://schemas.microsoft.com/office/drawing/2014/main" id="{DC45633F-B8E6-62FE-1CCB-B9BB49E65B31}"/>
              </a:ext>
            </a:extLst>
          </p:cNvPr>
          <p:cNvCxnSpPr>
            <a:cxnSpLocks/>
          </p:cNvCxnSpPr>
          <p:nvPr/>
        </p:nvCxnSpPr>
        <p:spPr>
          <a:xfrm>
            <a:off x="0" y="1751902"/>
            <a:ext cx="0" cy="3658297"/>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descr="Line">
            <a:extLst>
              <a:ext uri="{FF2B5EF4-FFF2-40B4-BE49-F238E27FC236}">
                <a16:creationId xmlns:a16="http://schemas.microsoft.com/office/drawing/2014/main" id="{D1093F4A-ADA9-ED4D-0D3D-652991931065}"/>
              </a:ext>
            </a:extLst>
          </p:cNvPr>
          <p:cNvCxnSpPr>
            <a:cxnSpLocks/>
          </p:cNvCxnSpPr>
          <p:nvPr/>
        </p:nvCxnSpPr>
        <p:spPr>
          <a:xfrm>
            <a:off x="12192000" y="1751902"/>
            <a:ext cx="0" cy="3658297"/>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2FF9C656-E7A4-105B-2D6A-D5E70DDFD420}"/>
              </a:ext>
            </a:extLst>
          </p:cNvPr>
          <p:cNvSpPr/>
          <p:nvPr/>
        </p:nvSpPr>
        <p:spPr>
          <a:xfrm>
            <a:off x="249166" y="742517"/>
            <a:ext cx="3332234" cy="419800"/>
          </a:xfrm>
          <a:prstGeom prst="rect">
            <a:avLst/>
          </a:prstGeom>
          <a:solidFill>
            <a:schemeClr val="accent1"/>
          </a:solidFill>
        </p:spPr>
        <p:txBody>
          <a:bodyPr wrap="square" anchor="ctr" anchorCtr="0">
            <a:noAutofit/>
          </a:bodyPr>
          <a:lstStyle/>
          <a:p>
            <a:pPr algn="ctr">
              <a:lnSpc>
                <a:spcPct val="100000"/>
              </a:lnSpc>
              <a:spcBef>
                <a:spcPts val="1055"/>
              </a:spcBef>
            </a:pPr>
            <a:r>
              <a:rPr lang="en-US" sz="3000" dirty="0">
                <a:solidFill>
                  <a:schemeClr val="tx2"/>
                </a:solidFill>
                <a:latin typeface="+mj-lt"/>
              </a:rPr>
              <a:t>Artificial Intelligence</a:t>
            </a:r>
          </a:p>
        </p:txBody>
      </p:sp>
      <p:sp>
        <p:nvSpPr>
          <p:cNvPr id="16" name="Rectangle 15">
            <a:extLst>
              <a:ext uri="{FF2B5EF4-FFF2-40B4-BE49-F238E27FC236}">
                <a16:creationId xmlns:a16="http://schemas.microsoft.com/office/drawing/2014/main" id="{E14D4C5B-6F5C-29A7-AB06-53697C9030E5}"/>
              </a:ext>
            </a:extLst>
          </p:cNvPr>
          <p:cNvSpPr/>
          <p:nvPr/>
        </p:nvSpPr>
        <p:spPr>
          <a:xfrm>
            <a:off x="4377866" y="742517"/>
            <a:ext cx="3332234" cy="419800"/>
          </a:xfrm>
          <a:prstGeom prst="rect">
            <a:avLst/>
          </a:prstGeom>
          <a:solidFill>
            <a:schemeClr val="accent1"/>
          </a:solidFill>
        </p:spPr>
        <p:txBody>
          <a:bodyPr wrap="square" anchor="ctr" anchorCtr="0">
            <a:noAutofit/>
          </a:bodyPr>
          <a:lstStyle/>
          <a:p>
            <a:pPr algn="ctr">
              <a:lnSpc>
                <a:spcPct val="100000"/>
              </a:lnSpc>
              <a:spcBef>
                <a:spcPts val="1055"/>
              </a:spcBef>
            </a:pPr>
            <a:r>
              <a:rPr lang="en-US" sz="3000" dirty="0">
                <a:solidFill>
                  <a:schemeClr val="tx2"/>
                </a:solidFill>
                <a:latin typeface="+mj-lt"/>
              </a:rPr>
              <a:t>General Trends</a:t>
            </a:r>
          </a:p>
        </p:txBody>
      </p:sp>
      <p:sp>
        <p:nvSpPr>
          <p:cNvPr id="17" name="Rectangle 16">
            <a:extLst>
              <a:ext uri="{FF2B5EF4-FFF2-40B4-BE49-F238E27FC236}">
                <a16:creationId xmlns:a16="http://schemas.microsoft.com/office/drawing/2014/main" id="{20C88A95-E709-6957-9E05-8EC6800ADBD9}"/>
              </a:ext>
            </a:extLst>
          </p:cNvPr>
          <p:cNvSpPr/>
          <p:nvPr/>
        </p:nvSpPr>
        <p:spPr>
          <a:xfrm>
            <a:off x="8538624" y="742517"/>
            <a:ext cx="3332234" cy="419800"/>
          </a:xfrm>
          <a:prstGeom prst="rect">
            <a:avLst/>
          </a:prstGeom>
          <a:solidFill>
            <a:schemeClr val="accent1"/>
          </a:solidFill>
        </p:spPr>
        <p:txBody>
          <a:bodyPr wrap="square" anchor="ctr" anchorCtr="0">
            <a:noAutofit/>
          </a:bodyPr>
          <a:lstStyle/>
          <a:p>
            <a:pPr algn="ctr">
              <a:lnSpc>
                <a:spcPct val="100000"/>
              </a:lnSpc>
              <a:spcBef>
                <a:spcPts val="1055"/>
              </a:spcBef>
            </a:pPr>
            <a:r>
              <a:rPr lang="en-US" sz="3000" dirty="0">
                <a:solidFill>
                  <a:schemeClr val="tx2"/>
                </a:solidFill>
                <a:latin typeface="+mj-lt"/>
              </a:rPr>
              <a:t>COVID-19</a:t>
            </a:r>
          </a:p>
        </p:txBody>
      </p:sp>
      <p:pic>
        <p:nvPicPr>
          <p:cNvPr id="20" name="Picture 19">
            <a:extLst>
              <a:ext uri="{FF2B5EF4-FFF2-40B4-BE49-F238E27FC236}">
                <a16:creationId xmlns:a16="http://schemas.microsoft.com/office/drawing/2014/main" id="{9E8F14BD-536E-1972-C756-DC0E8B4A57A6}"/>
              </a:ext>
            </a:extLst>
          </p:cNvPr>
          <p:cNvPicPr>
            <a:picLocks noChangeAspect="1"/>
          </p:cNvPicPr>
          <p:nvPr/>
        </p:nvPicPr>
        <p:blipFill>
          <a:blip r:embed="rId4"/>
          <a:stretch>
            <a:fillRect/>
          </a:stretch>
        </p:blipFill>
        <p:spPr>
          <a:xfrm>
            <a:off x="8538624" y="1312311"/>
            <a:ext cx="3108476" cy="1583289"/>
          </a:xfrm>
          <a:prstGeom prst="rect">
            <a:avLst/>
          </a:prstGeom>
        </p:spPr>
      </p:pic>
      <p:pic>
        <p:nvPicPr>
          <p:cNvPr id="21" name="Picture 20">
            <a:extLst>
              <a:ext uri="{FF2B5EF4-FFF2-40B4-BE49-F238E27FC236}">
                <a16:creationId xmlns:a16="http://schemas.microsoft.com/office/drawing/2014/main" id="{83EAA3F9-1D5A-32E4-7B5A-6F4529BECB8A}"/>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8538624" y="2908852"/>
            <a:ext cx="3108476" cy="1771098"/>
          </a:xfrm>
          <a:prstGeom prst="rect">
            <a:avLst/>
          </a:prstGeom>
        </p:spPr>
      </p:pic>
      <p:sp>
        <p:nvSpPr>
          <p:cNvPr id="22" name="Rectangle 21">
            <a:extLst>
              <a:ext uri="{FF2B5EF4-FFF2-40B4-BE49-F238E27FC236}">
                <a16:creationId xmlns:a16="http://schemas.microsoft.com/office/drawing/2014/main" id="{2B3B89B8-C55F-5A47-0D35-44ACEBF2049A}"/>
              </a:ext>
            </a:extLst>
          </p:cNvPr>
          <p:cNvSpPr/>
          <p:nvPr/>
        </p:nvSpPr>
        <p:spPr>
          <a:xfrm>
            <a:off x="8366883" y="4950296"/>
            <a:ext cx="3332234" cy="940150"/>
          </a:xfrm>
          <a:prstGeom prst="rect">
            <a:avLst/>
          </a:prstGeom>
          <a:solidFill>
            <a:schemeClr val="accent1"/>
          </a:solidFill>
        </p:spPr>
        <p:txBody>
          <a:bodyPr wrap="square" anchor="ctr" anchorCtr="0">
            <a:normAutofit fontScale="55000" lnSpcReduction="20000"/>
          </a:bodyPr>
          <a:lstStyle/>
          <a:p>
            <a:pPr algn="ctr">
              <a:lnSpc>
                <a:spcPct val="100000"/>
              </a:lnSpc>
              <a:spcBef>
                <a:spcPts val="1055"/>
              </a:spcBef>
            </a:pPr>
            <a:r>
              <a:rPr lang="en-US" sz="3000" dirty="0">
                <a:solidFill>
                  <a:schemeClr val="tx2"/>
                </a:solidFill>
                <a:latin typeface="+mj-lt"/>
              </a:rPr>
              <a:t>The industry most impacted by pre and post covid conditions was the Leisure industry from the analyzed sectors</a:t>
            </a:r>
          </a:p>
        </p:txBody>
      </p:sp>
      <p:sp>
        <p:nvSpPr>
          <p:cNvPr id="13" name="Rectangle 12">
            <a:extLst>
              <a:ext uri="{FF2B5EF4-FFF2-40B4-BE49-F238E27FC236}">
                <a16:creationId xmlns:a16="http://schemas.microsoft.com/office/drawing/2014/main" id="{490202FA-636D-B5B6-360C-6202F3F18E74}"/>
              </a:ext>
            </a:extLst>
          </p:cNvPr>
          <p:cNvSpPr/>
          <p:nvPr/>
        </p:nvSpPr>
        <p:spPr>
          <a:xfrm>
            <a:off x="4523316" y="5063492"/>
            <a:ext cx="3332234" cy="940150"/>
          </a:xfrm>
          <a:prstGeom prst="rect">
            <a:avLst/>
          </a:prstGeom>
          <a:solidFill>
            <a:schemeClr val="accent1"/>
          </a:solidFill>
        </p:spPr>
        <p:txBody>
          <a:bodyPr wrap="square" anchor="ctr" anchorCtr="0">
            <a:normAutofit fontScale="55000" lnSpcReduction="20000"/>
          </a:bodyPr>
          <a:lstStyle/>
          <a:p>
            <a:pPr algn="ctr">
              <a:lnSpc>
                <a:spcPct val="100000"/>
              </a:lnSpc>
              <a:spcBef>
                <a:spcPts val="1055"/>
              </a:spcBef>
            </a:pPr>
            <a:r>
              <a:rPr lang="en-US" sz="3000" dirty="0">
                <a:solidFill>
                  <a:schemeClr val="tx2"/>
                </a:solidFill>
                <a:latin typeface="+mj-lt"/>
              </a:rPr>
              <a:t>General unemployment was on a decline pre-covid. Unemployment lowest among bachelors and higher.</a:t>
            </a:r>
          </a:p>
        </p:txBody>
      </p:sp>
      <p:pic>
        <p:nvPicPr>
          <p:cNvPr id="18" name="Picture 17">
            <a:extLst>
              <a:ext uri="{FF2B5EF4-FFF2-40B4-BE49-F238E27FC236}">
                <a16:creationId xmlns:a16="http://schemas.microsoft.com/office/drawing/2014/main" id="{7E7289CB-C5A0-86EF-0D61-38DFA312758A}"/>
              </a:ext>
            </a:extLst>
          </p:cNvPr>
          <p:cNvPicPr>
            <a:picLocks noChangeAspect="1"/>
          </p:cNvPicPr>
          <p:nvPr/>
        </p:nvPicPr>
        <p:blipFill>
          <a:blip r:embed="rId6"/>
          <a:stretch>
            <a:fillRect/>
          </a:stretch>
        </p:blipFill>
        <p:spPr>
          <a:xfrm>
            <a:off x="4848478" y="1302897"/>
            <a:ext cx="2391009" cy="1747276"/>
          </a:xfrm>
          <a:prstGeom prst="rect">
            <a:avLst/>
          </a:prstGeom>
          <a:solidFill>
            <a:schemeClr val="bg1"/>
          </a:solidFill>
        </p:spPr>
      </p:pic>
      <p:pic>
        <p:nvPicPr>
          <p:cNvPr id="19" name="Picture 18">
            <a:extLst>
              <a:ext uri="{FF2B5EF4-FFF2-40B4-BE49-F238E27FC236}">
                <a16:creationId xmlns:a16="http://schemas.microsoft.com/office/drawing/2014/main" id="{32FDB098-F357-2FD7-7FD3-F47399307A2F}"/>
              </a:ext>
            </a:extLst>
          </p:cNvPr>
          <p:cNvPicPr>
            <a:picLocks noChangeAspect="1"/>
          </p:cNvPicPr>
          <p:nvPr/>
        </p:nvPicPr>
        <p:blipFill>
          <a:blip r:embed="rId7"/>
          <a:stretch>
            <a:fillRect/>
          </a:stretch>
        </p:blipFill>
        <p:spPr>
          <a:xfrm>
            <a:off x="4868005" y="3120564"/>
            <a:ext cx="2438454" cy="1747277"/>
          </a:xfrm>
          <a:prstGeom prst="rect">
            <a:avLst/>
          </a:prstGeom>
          <a:solidFill>
            <a:schemeClr val="bg1"/>
          </a:solidFill>
        </p:spPr>
      </p:pic>
      <p:sp>
        <p:nvSpPr>
          <p:cNvPr id="23" name="Rectangle 22">
            <a:extLst>
              <a:ext uri="{FF2B5EF4-FFF2-40B4-BE49-F238E27FC236}">
                <a16:creationId xmlns:a16="http://schemas.microsoft.com/office/drawing/2014/main" id="{FDC8634C-905E-8420-CAD9-AF470C775E56}"/>
              </a:ext>
            </a:extLst>
          </p:cNvPr>
          <p:cNvSpPr/>
          <p:nvPr/>
        </p:nvSpPr>
        <p:spPr>
          <a:xfrm>
            <a:off x="365883" y="5055246"/>
            <a:ext cx="3332234" cy="940150"/>
          </a:xfrm>
          <a:prstGeom prst="rect">
            <a:avLst/>
          </a:prstGeom>
          <a:solidFill>
            <a:schemeClr val="accent1"/>
          </a:solidFill>
        </p:spPr>
        <p:txBody>
          <a:bodyPr wrap="square" anchor="ctr" anchorCtr="0">
            <a:normAutofit fontScale="55000" lnSpcReduction="20000"/>
          </a:bodyPr>
          <a:lstStyle/>
          <a:p>
            <a:pPr algn="ctr">
              <a:lnSpc>
                <a:spcPct val="100000"/>
              </a:lnSpc>
              <a:spcBef>
                <a:spcPts val="1055"/>
              </a:spcBef>
            </a:pPr>
            <a:r>
              <a:rPr lang="en-US" sz="3000" dirty="0">
                <a:solidFill>
                  <a:schemeClr val="tx2"/>
                </a:solidFill>
                <a:latin typeface="+mj-lt"/>
              </a:rPr>
              <a:t>DC has the highest number of AI jobs. The united states is leading in the number of AI positions.</a:t>
            </a:r>
          </a:p>
        </p:txBody>
      </p:sp>
      <p:pic>
        <p:nvPicPr>
          <p:cNvPr id="26" name="Picture 25">
            <a:extLst>
              <a:ext uri="{FF2B5EF4-FFF2-40B4-BE49-F238E27FC236}">
                <a16:creationId xmlns:a16="http://schemas.microsoft.com/office/drawing/2014/main" id="{6719BEE2-A19F-41C0-FA18-3DC9223FA703}"/>
              </a:ext>
            </a:extLst>
          </p:cNvPr>
          <p:cNvPicPr>
            <a:picLocks noChangeAspect="1"/>
          </p:cNvPicPr>
          <p:nvPr/>
        </p:nvPicPr>
        <p:blipFill>
          <a:blip r:embed="rId8"/>
          <a:stretch>
            <a:fillRect/>
          </a:stretch>
        </p:blipFill>
        <p:spPr>
          <a:xfrm>
            <a:off x="256245" y="1288015"/>
            <a:ext cx="3348440" cy="1747277"/>
          </a:xfrm>
          <a:prstGeom prst="rect">
            <a:avLst/>
          </a:prstGeom>
        </p:spPr>
      </p:pic>
      <p:pic>
        <p:nvPicPr>
          <p:cNvPr id="27" name="Picture 26" descr="A map of the world&#10;&#10;AI-generated content may be incorrect.">
            <a:extLst>
              <a:ext uri="{FF2B5EF4-FFF2-40B4-BE49-F238E27FC236}">
                <a16:creationId xmlns:a16="http://schemas.microsoft.com/office/drawing/2014/main" id="{457B69B2-AEF7-701D-1D3E-4B47E0ABF613}"/>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345772" y="3140241"/>
            <a:ext cx="3235628" cy="1622650"/>
          </a:xfrm>
          <a:prstGeom prst="rect">
            <a:avLst/>
          </a:prstGeom>
        </p:spPr>
      </p:pic>
    </p:spTree>
    <p:extLst>
      <p:ext uri="{BB962C8B-B14F-4D97-AF65-F5344CB8AC3E}">
        <p14:creationId xmlns:p14="http://schemas.microsoft.com/office/powerpoint/2010/main" val="17103179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Placeholder 20" descr="Two person handshake">
            <a:extLst>
              <a:ext uri="{FF2B5EF4-FFF2-40B4-BE49-F238E27FC236}">
                <a16:creationId xmlns:a16="http://schemas.microsoft.com/office/drawing/2014/main" id="{42EF1974-141C-494C-A63E-216742273C6F}"/>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0" y="0"/>
            <a:ext cx="12192000" cy="6858000"/>
          </a:xfrm>
        </p:spPr>
      </p:pic>
      <p:sp>
        <p:nvSpPr>
          <p:cNvPr id="22" name="object 3" descr="Blue rectangle">
            <a:extLst>
              <a:ext uri="{FF2B5EF4-FFF2-40B4-BE49-F238E27FC236}">
                <a16:creationId xmlns:a16="http://schemas.microsoft.com/office/drawing/2014/main" id="{2D225086-68BE-4168-8F17-9443ADD89675}"/>
              </a:ext>
            </a:extLst>
          </p:cNvPr>
          <p:cNvSpPr/>
          <p:nvPr/>
        </p:nvSpPr>
        <p:spPr>
          <a:xfrm>
            <a:off x="0" y="0"/>
            <a:ext cx="12189600" cy="6858000"/>
          </a:xfrm>
          <a:custGeom>
            <a:avLst/>
            <a:gdLst/>
            <a:ahLst/>
            <a:cxnLst/>
            <a:rect l="l" t="t" r="r" b="b"/>
            <a:pathLst>
              <a:path w="12189460" h="6858000">
                <a:moveTo>
                  <a:pt x="0" y="6858000"/>
                </a:moveTo>
                <a:lnTo>
                  <a:pt x="12188952" y="6858000"/>
                </a:lnTo>
                <a:lnTo>
                  <a:pt x="12188952" y="0"/>
                </a:lnTo>
                <a:lnTo>
                  <a:pt x="0" y="0"/>
                </a:lnTo>
                <a:lnTo>
                  <a:pt x="0" y="6858000"/>
                </a:lnTo>
                <a:close/>
              </a:path>
            </a:pathLst>
          </a:custGeom>
          <a:solidFill>
            <a:schemeClr val="tx2">
              <a:alpha val="69999"/>
            </a:schemeClr>
          </a:solidFill>
        </p:spPr>
        <p:txBody>
          <a:bodyPr wrap="square" lIns="0" tIns="0" rIns="0" bIns="0" rtlCol="0"/>
          <a:lstStyle/>
          <a:p>
            <a:endParaRPr lang="en-US" dirty="0"/>
          </a:p>
        </p:txBody>
      </p:sp>
      <p:sp>
        <p:nvSpPr>
          <p:cNvPr id="23" name="Oval 22" descr="Beige oval">
            <a:extLst>
              <a:ext uri="{FF2B5EF4-FFF2-40B4-BE49-F238E27FC236}">
                <a16:creationId xmlns:a16="http://schemas.microsoft.com/office/drawing/2014/main" id="{433945EE-A7C1-410E-BF29-F5CEA2F4F576}"/>
              </a:ext>
            </a:extLst>
          </p:cNvPr>
          <p:cNvSpPr/>
          <p:nvPr/>
        </p:nvSpPr>
        <p:spPr>
          <a:xfrm>
            <a:off x="11562237" y="6227432"/>
            <a:ext cx="266400" cy="2664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Content Placeholder 9">
            <a:extLst>
              <a:ext uri="{FF2B5EF4-FFF2-40B4-BE49-F238E27FC236}">
                <a16:creationId xmlns:a16="http://schemas.microsoft.com/office/drawing/2014/main" id="{2D8AA6DB-EBDB-4269-B4E5-AD059714C629}"/>
              </a:ext>
            </a:extLst>
          </p:cNvPr>
          <p:cNvSpPr>
            <a:spLocks noGrp="1"/>
          </p:cNvSpPr>
          <p:nvPr>
            <p:ph sz="half" idx="15"/>
          </p:nvPr>
        </p:nvSpPr>
        <p:spPr bwMode="white">
          <a:xfrm>
            <a:off x="8479502" y="1690689"/>
            <a:ext cx="3315037" cy="1922438"/>
          </a:xfrm>
        </p:spPr>
        <p:txBody>
          <a:bodyPr>
            <a:noAutofit/>
          </a:bodyPr>
          <a:lstStyle/>
          <a:p>
            <a:pPr marL="12700">
              <a:lnSpc>
                <a:spcPct val="120000"/>
              </a:lnSpc>
              <a:spcBef>
                <a:spcPts val="100"/>
              </a:spcBef>
            </a:pPr>
            <a:r>
              <a:rPr lang="en-US" sz="1900" b="1" dirty="0">
                <a:solidFill>
                  <a:schemeClr val="bg1"/>
                </a:solidFill>
              </a:rPr>
              <a:t>Company Investigations</a:t>
            </a:r>
          </a:p>
          <a:p>
            <a:pPr marR="5080">
              <a:lnSpc>
                <a:spcPct val="100000"/>
              </a:lnSpc>
              <a:spcBef>
                <a:spcPts val="600"/>
              </a:spcBef>
            </a:pPr>
            <a:r>
              <a:rPr lang="en-US" sz="1400" i="1" spc="-15" dirty="0">
                <a:solidFill>
                  <a:schemeClr val="bg2">
                    <a:lumMod val="20000"/>
                    <a:lumOff val="80000"/>
                  </a:schemeClr>
                </a:solidFill>
                <a:cs typeface="Arial"/>
              </a:rPr>
              <a:t>Investigate singular companies to gain insights of management structure with the rate of unemployment.</a:t>
            </a:r>
          </a:p>
        </p:txBody>
      </p:sp>
      <p:sp>
        <p:nvSpPr>
          <p:cNvPr id="9" name="Content Placeholder 8">
            <a:extLst>
              <a:ext uri="{FF2B5EF4-FFF2-40B4-BE49-F238E27FC236}">
                <a16:creationId xmlns:a16="http://schemas.microsoft.com/office/drawing/2014/main" id="{2AF9D9A5-149E-4118-AAE3-8EF91B9C5B7D}"/>
              </a:ext>
            </a:extLst>
          </p:cNvPr>
          <p:cNvSpPr>
            <a:spLocks noGrp="1"/>
          </p:cNvSpPr>
          <p:nvPr>
            <p:ph sz="half" idx="14"/>
          </p:nvPr>
        </p:nvSpPr>
        <p:spPr bwMode="white">
          <a:xfrm>
            <a:off x="4843363" y="1702826"/>
            <a:ext cx="3148965" cy="1922438"/>
          </a:xfrm>
        </p:spPr>
        <p:txBody>
          <a:bodyPr>
            <a:noAutofit/>
          </a:bodyPr>
          <a:lstStyle/>
          <a:p>
            <a:pPr marL="12700">
              <a:lnSpc>
                <a:spcPct val="120000"/>
              </a:lnSpc>
              <a:spcBef>
                <a:spcPts val="100"/>
              </a:spcBef>
            </a:pPr>
            <a:r>
              <a:rPr lang="en-US" sz="1900" b="1" dirty="0">
                <a:solidFill>
                  <a:schemeClr val="bg1"/>
                </a:solidFill>
              </a:rPr>
              <a:t>AI industry impacts</a:t>
            </a:r>
          </a:p>
          <a:p>
            <a:pPr marR="5080">
              <a:lnSpc>
                <a:spcPct val="100000"/>
              </a:lnSpc>
              <a:spcBef>
                <a:spcPts val="600"/>
              </a:spcBef>
            </a:pPr>
            <a:r>
              <a:rPr lang="en-US" sz="1400" i="1" spc="-15" dirty="0">
                <a:solidFill>
                  <a:schemeClr val="bg2">
                    <a:lumMod val="20000"/>
                    <a:lumOff val="80000"/>
                  </a:schemeClr>
                </a:solidFill>
                <a:cs typeface="Arial"/>
              </a:rPr>
              <a:t>Look at the impact of AI across all market sectors and how it is evolving the job market.</a:t>
            </a:r>
          </a:p>
        </p:txBody>
      </p:sp>
      <p:sp>
        <p:nvSpPr>
          <p:cNvPr id="2" name="Slide Number Placeholder 1">
            <a:extLst>
              <a:ext uri="{FF2B5EF4-FFF2-40B4-BE49-F238E27FC236}">
                <a16:creationId xmlns:a16="http://schemas.microsoft.com/office/drawing/2014/main" id="{3790A3AE-E658-426D-96CD-CB0614B7418A}"/>
              </a:ext>
            </a:extLst>
          </p:cNvPr>
          <p:cNvSpPr>
            <a:spLocks noGrp="1"/>
          </p:cNvSpPr>
          <p:nvPr>
            <p:ph type="sldNum" sz="quarter" idx="12"/>
          </p:nvPr>
        </p:nvSpPr>
        <p:spPr/>
        <p:txBody>
          <a:bodyPr/>
          <a:lstStyle/>
          <a:p>
            <a:fld id="{82EE24B5-652C-4DB5-B7C3-B5BBEC1280B1}" type="slidenum">
              <a:rPr lang="en-US" smtClean="0"/>
              <a:t>16</a:t>
            </a:fld>
            <a:endParaRPr lang="en-US" dirty="0"/>
          </a:p>
        </p:txBody>
      </p:sp>
      <p:sp>
        <p:nvSpPr>
          <p:cNvPr id="6" name="Title 5">
            <a:extLst>
              <a:ext uri="{FF2B5EF4-FFF2-40B4-BE49-F238E27FC236}">
                <a16:creationId xmlns:a16="http://schemas.microsoft.com/office/drawing/2014/main" id="{6BDEDF39-62EC-40AF-98F4-06A79F1F80F1}"/>
              </a:ext>
            </a:extLst>
          </p:cNvPr>
          <p:cNvSpPr>
            <a:spLocks noGrp="1"/>
          </p:cNvSpPr>
          <p:nvPr>
            <p:ph type="title"/>
          </p:nvPr>
        </p:nvSpPr>
        <p:spPr bwMode="ltGray">
          <a:xfrm>
            <a:off x="818028" y="365125"/>
            <a:ext cx="10515600" cy="1325563"/>
          </a:xfrm>
        </p:spPr>
        <p:txBody>
          <a:bodyPr/>
          <a:lstStyle/>
          <a:p>
            <a:r>
              <a:rPr lang="en-US" dirty="0">
                <a:solidFill>
                  <a:schemeClr val="bg1"/>
                </a:solidFill>
              </a:rPr>
              <a:t>Future Investigation Areas</a:t>
            </a:r>
            <a:endParaRPr lang="en-US" dirty="0"/>
          </a:p>
        </p:txBody>
      </p:sp>
      <p:sp>
        <p:nvSpPr>
          <p:cNvPr id="7" name="Content Placeholder 6">
            <a:extLst>
              <a:ext uri="{FF2B5EF4-FFF2-40B4-BE49-F238E27FC236}">
                <a16:creationId xmlns:a16="http://schemas.microsoft.com/office/drawing/2014/main" id="{23DC0E4E-6822-467C-96E3-77C667B41D2B}"/>
              </a:ext>
            </a:extLst>
          </p:cNvPr>
          <p:cNvSpPr>
            <a:spLocks noGrp="1"/>
          </p:cNvSpPr>
          <p:nvPr>
            <p:ph sz="half" idx="1"/>
          </p:nvPr>
        </p:nvSpPr>
        <p:spPr bwMode="white">
          <a:xfrm>
            <a:off x="1337076" y="1702825"/>
            <a:ext cx="3148965" cy="2146629"/>
          </a:xfrm>
        </p:spPr>
        <p:txBody>
          <a:bodyPr>
            <a:noAutofit/>
          </a:bodyPr>
          <a:lstStyle/>
          <a:p>
            <a:pPr marL="12700">
              <a:lnSpc>
                <a:spcPct val="120000"/>
              </a:lnSpc>
              <a:spcBef>
                <a:spcPts val="100"/>
              </a:spcBef>
            </a:pPr>
            <a:r>
              <a:rPr lang="en-US" sz="1900" b="1" dirty="0">
                <a:solidFill>
                  <a:schemeClr val="bg1"/>
                </a:solidFill>
              </a:rPr>
              <a:t>AI Projections</a:t>
            </a:r>
          </a:p>
          <a:p>
            <a:pPr marR="5080">
              <a:lnSpc>
                <a:spcPct val="100000"/>
              </a:lnSpc>
              <a:spcBef>
                <a:spcPts val="600"/>
              </a:spcBef>
            </a:pPr>
            <a:r>
              <a:rPr lang="en-US" sz="1400" i="1" spc="-15" dirty="0">
                <a:solidFill>
                  <a:schemeClr val="bg2">
                    <a:lumMod val="20000"/>
                    <a:lumOff val="80000"/>
                  </a:schemeClr>
                </a:solidFill>
                <a:cs typeface="Arial"/>
              </a:rPr>
              <a:t>Looking at future projection of AI employment positions with opportunities such as machine learning to predict the future work force.</a:t>
            </a:r>
            <a:endParaRPr lang="en-US" sz="1800" i="1" spc="-15" dirty="0">
              <a:solidFill>
                <a:schemeClr val="bg2">
                  <a:lumMod val="20000"/>
                  <a:lumOff val="80000"/>
                </a:schemeClr>
              </a:solidFill>
              <a:cs typeface="Arial"/>
            </a:endParaRPr>
          </a:p>
        </p:txBody>
      </p:sp>
      <p:sp>
        <p:nvSpPr>
          <p:cNvPr id="11" name="Content Placeholder 10">
            <a:extLst>
              <a:ext uri="{FF2B5EF4-FFF2-40B4-BE49-F238E27FC236}">
                <a16:creationId xmlns:a16="http://schemas.microsoft.com/office/drawing/2014/main" id="{DBCC020E-50A1-4B26-95EE-F180516D8BD8}"/>
              </a:ext>
            </a:extLst>
          </p:cNvPr>
          <p:cNvSpPr>
            <a:spLocks noGrp="1"/>
          </p:cNvSpPr>
          <p:nvPr>
            <p:ph sz="half" idx="16"/>
          </p:nvPr>
        </p:nvSpPr>
        <p:spPr bwMode="white">
          <a:xfrm>
            <a:off x="8479502" y="3849456"/>
            <a:ext cx="3509298" cy="1922438"/>
          </a:xfrm>
        </p:spPr>
        <p:txBody>
          <a:bodyPr>
            <a:noAutofit/>
          </a:bodyPr>
          <a:lstStyle/>
          <a:p>
            <a:pPr marL="12700">
              <a:lnSpc>
                <a:spcPct val="120000"/>
              </a:lnSpc>
              <a:spcBef>
                <a:spcPts val="100"/>
              </a:spcBef>
            </a:pPr>
            <a:r>
              <a:rPr lang="en-US" sz="1900" b="1" dirty="0">
                <a:solidFill>
                  <a:schemeClr val="bg1"/>
                </a:solidFill>
              </a:rPr>
              <a:t>COVID-19 Tech </a:t>
            </a:r>
          </a:p>
          <a:p>
            <a:pPr marL="12700">
              <a:lnSpc>
                <a:spcPct val="120000"/>
              </a:lnSpc>
              <a:spcBef>
                <a:spcPts val="100"/>
              </a:spcBef>
            </a:pPr>
            <a:r>
              <a:rPr lang="en-US" sz="1400" i="1" spc="-15" dirty="0">
                <a:solidFill>
                  <a:schemeClr val="bg2">
                    <a:lumMod val="20000"/>
                    <a:lumOff val="80000"/>
                  </a:schemeClr>
                </a:solidFill>
                <a:cs typeface="Arial"/>
              </a:rPr>
              <a:t>Investigate what new technologies can be associated with the outbreak of COVID-19 such as the developments in working from home capabilities as it relates to the employment rate.</a:t>
            </a:r>
          </a:p>
        </p:txBody>
      </p:sp>
      <p:sp>
        <p:nvSpPr>
          <p:cNvPr id="12" name="Content Placeholder 11">
            <a:extLst>
              <a:ext uri="{FF2B5EF4-FFF2-40B4-BE49-F238E27FC236}">
                <a16:creationId xmlns:a16="http://schemas.microsoft.com/office/drawing/2014/main" id="{72176240-9D71-46A9-959A-FFCF84DC04A3}"/>
              </a:ext>
            </a:extLst>
          </p:cNvPr>
          <p:cNvSpPr>
            <a:spLocks noGrp="1"/>
          </p:cNvSpPr>
          <p:nvPr>
            <p:ph sz="half" idx="17"/>
          </p:nvPr>
        </p:nvSpPr>
        <p:spPr bwMode="white">
          <a:xfrm>
            <a:off x="4843363" y="3849456"/>
            <a:ext cx="3278847" cy="1922438"/>
          </a:xfrm>
        </p:spPr>
        <p:txBody>
          <a:bodyPr>
            <a:noAutofit/>
          </a:bodyPr>
          <a:lstStyle/>
          <a:p>
            <a:pPr marL="12700">
              <a:lnSpc>
                <a:spcPct val="120000"/>
              </a:lnSpc>
              <a:spcBef>
                <a:spcPts val="100"/>
              </a:spcBef>
            </a:pPr>
            <a:r>
              <a:rPr lang="en-US" sz="1900" b="1" dirty="0">
                <a:solidFill>
                  <a:schemeClr val="bg1"/>
                </a:solidFill>
              </a:rPr>
              <a:t>General Job Predictions</a:t>
            </a:r>
          </a:p>
          <a:p>
            <a:pPr marR="5080">
              <a:lnSpc>
                <a:spcPct val="100000"/>
              </a:lnSpc>
              <a:spcBef>
                <a:spcPts val="600"/>
              </a:spcBef>
            </a:pPr>
            <a:r>
              <a:rPr lang="en-US" sz="1400" i="1" spc="-15" dirty="0">
                <a:solidFill>
                  <a:schemeClr val="bg2">
                    <a:lumMod val="20000"/>
                    <a:lumOff val="80000"/>
                  </a:schemeClr>
                </a:solidFill>
                <a:cs typeface="Arial"/>
              </a:rPr>
              <a:t>Besides the impact of AI what are some other growing industries and future job market trends. Looking at the impact carbon emissions, electric vehicles, and future power resources.</a:t>
            </a:r>
          </a:p>
        </p:txBody>
      </p:sp>
      <p:sp>
        <p:nvSpPr>
          <p:cNvPr id="13" name="Content Placeholder 12">
            <a:extLst>
              <a:ext uri="{FF2B5EF4-FFF2-40B4-BE49-F238E27FC236}">
                <a16:creationId xmlns:a16="http://schemas.microsoft.com/office/drawing/2014/main" id="{77C0FED8-C734-4A93-8023-C7053E036A1E}"/>
              </a:ext>
            </a:extLst>
          </p:cNvPr>
          <p:cNvSpPr>
            <a:spLocks noGrp="1"/>
          </p:cNvSpPr>
          <p:nvPr>
            <p:ph sz="half" idx="18"/>
          </p:nvPr>
        </p:nvSpPr>
        <p:spPr bwMode="white">
          <a:xfrm>
            <a:off x="1337076" y="3849455"/>
            <a:ext cx="3259789" cy="2377977"/>
          </a:xfrm>
        </p:spPr>
        <p:txBody>
          <a:bodyPr>
            <a:noAutofit/>
          </a:bodyPr>
          <a:lstStyle/>
          <a:p>
            <a:pPr marL="12700">
              <a:lnSpc>
                <a:spcPct val="120000"/>
              </a:lnSpc>
              <a:spcBef>
                <a:spcPts val="100"/>
              </a:spcBef>
            </a:pPr>
            <a:r>
              <a:rPr lang="en-US" sz="1900" b="1" dirty="0">
                <a:solidFill>
                  <a:schemeClr val="bg1"/>
                </a:solidFill>
              </a:rPr>
              <a:t>Global Investigation</a:t>
            </a:r>
          </a:p>
          <a:p>
            <a:pPr marR="5080">
              <a:lnSpc>
                <a:spcPct val="100000"/>
              </a:lnSpc>
              <a:spcBef>
                <a:spcPts val="600"/>
              </a:spcBef>
            </a:pPr>
            <a:r>
              <a:rPr lang="en-US" sz="1400" i="1" spc="-15" dirty="0">
                <a:solidFill>
                  <a:schemeClr val="bg2">
                    <a:lumMod val="20000"/>
                    <a:lumOff val="80000"/>
                  </a:schemeClr>
                </a:solidFill>
                <a:cs typeface="Arial"/>
              </a:rPr>
              <a:t>How is each country adopting AI and what other areas of for their employment?</a:t>
            </a:r>
          </a:p>
          <a:p>
            <a:pPr marL="0" indent="0">
              <a:lnSpc>
                <a:spcPct val="100000"/>
              </a:lnSpc>
              <a:spcBef>
                <a:spcPts val="600"/>
              </a:spcBef>
              <a:buNone/>
            </a:pPr>
            <a:endParaRPr lang="en-US" dirty="0"/>
          </a:p>
        </p:txBody>
      </p:sp>
      <p:pic>
        <p:nvPicPr>
          <p:cNvPr id="36" name="Picture Placeholder 35" descr="Check icon">
            <a:extLst>
              <a:ext uri="{FF2B5EF4-FFF2-40B4-BE49-F238E27FC236}">
                <a16:creationId xmlns:a16="http://schemas.microsoft.com/office/drawing/2014/main" id="{1A9D8BC9-CF04-4A6C-89E6-E6A18D7419F0}"/>
              </a:ext>
            </a:extLst>
          </p:cNvPr>
          <p:cNvPicPr>
            <a:picLocks noGrp="1" noChangeAspect="1"/>
          </p:cNvPicPr>
          <p:nvPr>
            <p:ph type="pic" sz="quarter" idx="19"/>
          </p:nvPr>
        </p:nvPicPr>
        <p:blipFill>
          <a:blip r:embed="rId4">
            <a:extLst>
              <a:ext uri="{28A0092B-C50C-407E-A947-70E740481C1C}">
                <a14:useLocalDpi xmlns:a14="http://schemas.microsoft.com/office/drawing/2010/main" val="0"/>
              </a:ext>
            </a:extLst>
          </a:blip>
          <a:srcRect/>
          <a:stretch>
            <a:fillRect/>
          </a:stretch>
        </p:blipFill>
        <p:spPr bwMode="white">
          <a:xfrm>
            <a:off x="838200" y="1679575"/>
            <a:ext cx="576000" cy="576000"/>
          </a:xfrm>
        </p:spPr>
      </p:pic>
      <p:pic>
        <p:nvPicPr>
          <p:cNvPr id="38" name="Picture Placeholder 37" descr="Check icon">
            <a:extLst>
              <a:ext uri="{FF2B5EF4-FFF2-40B4-BE49-F238E27FC236}">
                <a16:creationId xmlns:a16="http://schemas.microsoft.com/office/drawing/2014/main" id="{D15B4FC9-0788-4E4C-9F5A-FCFAF69E7E7F}"/>
              </a:ext>
            </a:extLst>
          </p:cNvPr>
          <p:cNvPicPr>
            <a:picLocks noGrp="1" noChangeAspect="1"/>
          </p:cNvPicPr>
          <p:nvPr>
            <p:ph type="pic" sz="quarter" idx="20"/>
          </p:nvPr>
        </p:nvPicPr>
        <p:blipFill>
          <a:blip r:embed="rId4">
            <a:extLst>
              <a:ext uri="{28A0092B-C50C-407E-A947-70E740481C1C}">
                <a14:useLocalDpi xmlns:a14="http://schemas.microsoft.com/office/drawing/2010/main" val="0"/>
              </a:ext>
            </a:extLst>
          </a:blip>
          <a:srcRect/>
          <a:stretch>
            <a:fillRect/>
          </a:stretch>
        </p:blipFill>
        <p:spPr bwMode="white">
          <a:xfrm>
            <a:off x="4378157" y="1679575"/>
            <a:ext cx="576000" cy="576000"/>
          </a:xfrm>
        </p:spPr>
      </p:pic>
      <p:pic>
        <p:nvPicPr>
          <p:cNvPr id="40" name="Picture Placeholder 39" descr="Check icon">
            <a:extLst>
              <a:ext uri="{FF2B5EF4-FFF2-40B4-BE49-F238E27FC236}">
                <a16:creationId xmlns:a16="http://schemas.microsoft.com/office/drawing/2014/main" id="{250F553C-3E38-47E0-8A58-2967D756991D}"/>
              </a:ext>
            </a:extLst>
          </p:cNvPr>
          <p:cNvPicPr>
            <a:picLocks noGrp="1" noChangeAspect="1"/>
          </p:cNvPicPr>
          <p:nvPr>
            <p:ph type="pic" sz="quarter" idx="21"/>
          </p:nvPr>
        </p:nvPicPr>
        <p:blipFill>
          <a:blip r:embed="rId4">
            <a:extLst>
              <a:ext uri="{28A0092B-C50C-407E-A947-70E740481C1C}">
                <a14:useLocalDpi xmlns:a14="http://schemas.microsoft.com/office/drawing/2010/main" val="0"/>
              </a:ext>
            </a:extLst>
          </a:blip>
          <a:srcRect/>
          <a:stretch>
            <a:fillRect/>
          </a:stretch>
        </p:blipFill>
        <p:spPr bwMode="white">
          <a:xfrm>
            <a:off x="8015029" y="1679575"/>
            <a:ext cx="576000" cy="576000"/>
          </a:xfrm>
        </p:spPr>
      </p:pic>
      <p:pic>
        <p:nvPicPr>
          <p:cNvPr id="34" name="Picture Placeholder 33" descr="Check icon">
            <a:extLst>
              <a:ext uri="{FF2B5EF4-FFF2-40B4-BE49-F238E27FC236}">
                <a16:creationId xmlns:a16="http://schemas.microsoft.com/office/drawing/2014/main" id="{EA6876F1-58FD-4237-BE75-C15655445FE1}"/>
              </a:ext>
            </a:extLst>
          </p:cNvPr>
          <p:cNvPicPr>
            <a:picLocks noGrp="1" noChangeAspect="1"/>
          </p:cNvPicPr>
          <p:nvPr>
            <p:ph type="pic" sz="quarter" idx="22"/>
          </p:nvPr>
        </p:nvPicPr>
        <p:blipFill>
          <a:blip r:embed="rId4">
            <a:extLst>
              <a:ext uri="{28A0092B-C50C-407E-A947-70E740481C1C}">
                <a14:useLocalDpi xmlns:a14="http://schemas.microsoft.com/office/drawing/2010/main" val="0"/>
              </a:ext>
            </a:extLst>
          </a:blip>
          <a:srcRect/>
          <a:stretch>
            <a:fillRect/>
          </a:stretch>
        </p:blipFill>
        <p:spPr bwMode="white">
          <a:xfrm>
            <a:off x="838200" y="3792079"/>
            <a:ext cx="576000" cy="576000"/>
          </a:xfrm>
        </p:spPr>
      </p:pic>
      <p:pic>
        <p:nvPicPr>
          <p:cNvPr id="42" name="Picture Placeholder 41" descr="Check icon">
            <a:extLst>
              <a:ext uri="{FF2B5EF4-FFF2-40B4-BE49-F238E27FC236}">
                <a16:creationId xmlns:a16="http://schemas.microsoft.com/office/drawing/2014/main" id="{C9B2F2DF-F5C3-47DD-B3B0-43E328A2AAAB}"/>
              </a:ext>
            </a:extLst>
          </p:cNvPr>
          <p:cNvPicPr>
            <a:picLocks noGrp="1" noChangeAspect="1"/>
          </p:cNvPicPr>
          <p:nvPr>
            <p:ph type="pic" sz="quarter" idx="24"/>
          </p:nvPr>
        </p:nvPicPr>
        <p:blipFill>
          <a:blip r:embed="rId4">
            <a:extLst>
              <a:ext uri="{28A0092B-C50C-407E-A947-70E740481C1C}">
                <a14:useLocalDpi xmlns:a14="http://schemas.microsoft.com/office/drawing/2010/main" val="0"/>
              </a:ext>
            </a:extLst>
          </a:blip>
          <a:srcRect/>
          <a:stretch>
            <a:fillRect/>
          </a:stretch>
        </p:blipFill>
        <p:spPr bwMode="white">
          <a:xfrm>
            <a:off x="8015029" y="3792078"/>
            <a:ext cx="576000" cy="576000"/>
          </a:xfrm>
        </p:spPr>
      </p:pic>
      <p:sp>
        <p:nvSpPr>
          <p:cNvPr id="24" name="object 5" descr="Beige rectangle">
            <a:extLst>
              <a:ext uri="{FF2B5EF4-FFF2-40B4-BE49-F238E27FC236}">
                <a16:creationId xmlns:a16="http://schemas.microsoft.com/office/drawing/2014/main" id="{73ED10AC-D04B-401B-A6A1-6069912D1664}"/>
              </a:ext>
            </a:extLst>
          </p:cNvPr>
          <p:cNvSpPr/>
          <p:nvPr/>
        </p:nvSpPr>
        <p:spPr bwMode="ltGray">
          <a:xfrm>
            <a:off x="929705" y="1339122"/>
            <a:ext cx="3060000" cy="0"/>
          </a:xfrm>
          <a:custGeom>
            <a:avLst/>
            <a:gdLst/>
            <a:ahLst/>
            <a:cxnLst/>
            <a:rect l="l" t="t" r="r" b="b"/>
            <a:pathLst>
              <a:path w="3931920">
                <a:moveTo>
                  <a:pt x="0" y="0"/>
                </a:moveTo>
                <a:lnTo>
                  <a:pt x="3931920" y="0"/>
                </a:lnTo>
              </a:path>
            </a:pathLst>
          </a:custGeom>
          <a:ln w="54864">
            <a:solidFill>
              <a:schemeClr val="accent1"/>
            </a:solidFill>
          </a:ln>
        </p:spPr>
        <p:txBody>
          <a:bodyPr wrap="square" lIns="0" tIns="0" rIns="0" bIns="0" rtlCol="0"/>
          <a:lstStyle/>
          <a:p>
            <a:endParaRPr lang="en-US" dirty="0"/>
          </a:p>
        </p:txBody>
      </p:sp>
      <p:pic>
        <p:nvPicPr>
          <p:cNvPr id="32" name="Picture Placeholder 31" descr="Check icon">
            <a:extLst>
              <a:ext uri="{FF2B5EF4-FFF2-40B4-BE49-F238E27FC236}">
                <a16:creationId xmlns:a16="http://schemas.microsoft.com/office/drawing/2014/main" id="{6054A700-8461-40AD-8429-6C9F6EEEEC4C}"/>
              </a:ext>
            </a:extLst>
          </p:cNvPr>
          <p:cNvPicPr>
            <a:picLocks noGrp="1" noChangeAspect="1"/>
          </p:cNvPicPr>
          <p:nvPr>
            <p:ph type="pic" sz="quarter" idx="23"/>
          </p:nvPr>
        </p:nvPicPr>
        <p:blipFill>
          <a:blip r:embed="rId5">
            <a:extLst>
              <a:ext uri="{28A0092B-C50C-407E-A947-70E740481C1C}">
                <a14:useLocalDpi xmlns:a14="http://schemas.microsoft.com/office/drawing/2010/main" val="0"/>
              </a:ext>
            </a:extLst>
          </a:blip>
          <a:srcRect/>
          <a:stretch>
            <a:fillRect/>
          </a:stretch>
        </p:blipFill>
        <p:spPr bwMode="white">
          <a:xfrm>
            <a:off x="4378157" y="3792078"/>
            <a:ext cx="576000" cy="576000"/>
          </a:xfrm>
        </p:spPr>
      </p:pic>
    </p:spTree>
    <p:extLst>
      <p:ext uri="{BB962C8B-B14F-4D97-AF65-F5344CB8AC3E}">
        <p14:creationId xmlns:p14="http://schemas.microsoft.com/office/powerpoint/2010/main" val="33660325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853E35C-109D-EF94-D18D-0BFE01AD2E0D}"/>
              </a:ext>
            </a:extLst>
          </p:cNvPr>
          <p:cNvSpPr>
            <a:spLocks noGrp="1"/>
          </p:cNvSpPr>
          <p:nvPr>
            <p:ph type="sldNum" sz="quarter" idx="12"/>
          </p:nvPr>
        </p:nvSpPr>
        <p:spPr/>
        <p:txBody>
          <a:bodyPr/>
          <a:lstStyle/>
          <a:p>
            <a:fld id="{82EE24B5-652C-4DB5-B7C3-B5BBEC1280B1}" type="slidenum">
              <a:rPr lang="en-US" noProof="0" smtClean="0"/>
              <a:t>17</a:t>
            </a:fld>
            <a:endParaRPr lang="en-US" noProof="0" dirty="0"/>
          </a:p>
        </p:txBody>
      </p:sp>
      <p:pic>
        <p:nvPicPr>
          <p:cNvPr id="5" name="Picture 4">
            <a:extLst>
              <a:ext uri="{FF2B5EF4-FFF2-40B4-BE49-F238E27FC236}">
                <a16:creationId xmlns:a16="http://schemas.microsoft.com/office/drawing/2014/main" id="{377C4F49-C7C5-7A49-5722-D8999CD94114}"/>
              </a:ext>
            </a:extLst>
          </p:cNvPr>
          <p:cNvPicPr>
            <a:picLocks noChangeAspect="1"/>
          </p:cNvPicPr>
          <p:nvPr/>
        </p:nvPicPr>
        <p:blipFill>
          <a:blip r:embed="rId2"/>
          <a:stretch>
            <a:fillRect/>
          </a:stretch>
        </p:blipFill>
        <p:spPr>
          <a:xfrm>
            <a:off x="838200" y="1537750"/>
            <a:ext cx="6708585" cy="3782500"/>
          </a:xfrm>
          <a:prstGeom prst="rect">
            <a:avLst/>
          </a:prstGeom>
        </p:spPr>
      </p:pic>
      <p:sp>
        <p:nvSpPr>
          <p:cNvPr id="6" name="Title 1">
            <a:extLst>
              <a:ext uri="{FF2B5EF4-FFF2-40B4-BE49-F238E27FC236}">
                <a16:creationId xmlns:a16="http://schemas.microsoft.com/office/drawing/2014/main" id="{9DC1E44D-11E9-4922-4546-79AA10433896}"/>
              </a:ext>
            </a:extLst>
          </p:cNvPr>
          <p:cNvSpPr>
            <a:spLocks noGrp="1"/>
          </p:cNvSpPr>
          <p:nvPr>
            <p:ph type="title"/>
          </p:nvPr>
        </p:nvSpPr>
        <p:spPr>
          <a:xfrm>
            <a:off x="838200" y="5189"/>
            <a:ext cx="10515600" cy="719872"/>
          </a:xfrm>
        </p:spPr>
        <p:txBody>
          <a:bodyPr/>
          <a:lstStyle/>
          <a:p>
            <a:r>
              <a:rPr lang="en-US" dirty="0"/>
              <a:t>Artificial Intelligence – Jobs by State</a:t>
            </a:r>
          </a:p>
        </p:txBody>
      </p:sp>
      <p:sp>
        <p:nvSpPr>
          <p:cNvPr id="7" name="TextBox 6">
            <a:extLst>
              <a:ext uri="{FF2B5EF4-FFF2-40B4-BE49-F238E27FC236}">
                <a16:creationId xmlns:a16="http://schemas.microsoft.com/office/drawing/2014/main" id="{2A71CC71-5991-84F4-1ED7-1BDD5B60C7BB}"/>
              </a:ext>
            </a:extLst>
          </p:cNvPr>
          <p:cNvSpPr txBox="1"/>
          <p:nvPr/>
        </p:nvSpPr>
        <p:spPr>
          <a:xfrm>
            <a:off x="7980436" y="3605529"/>
            <a:ext cx="3830154" cy="1200329"/>
          </a:xfrm>
          <a:prstGeom prst="rect">
            <a:avLst/>
          </a:prstGeom>
          <a:solidFill>
            <a:schemeClr val="accent1">
              <a:lumMod val="40000"/>
              <a:lumOff val="60000"/>
            </a:schemeClr>
          </a:solidFill>
          <a:ln>
            <a:solidFill>
              <a:schemeClr val="accent1"/>
            </a:solidFill>
          </a:ln>
        </p:spPr>
        <p:txBody>
          <a:bodyPr wrap="square" rtlCol="0">
            <a:spAutoFit/>
          </a:bodyPr>
          <a:lstStyle/>
          <a:p>
            <a:r>
              <a:rPr lang="en-US" altLang="ja-JP" b="1" u="sng" dirty="0"/>
              <a:t>Investigation Findings </a:t>
            </a:r>
          </a:p>
          <a:p>
            <a:r>
              <a:rPr lang="en-US" altLang="ja-JP" dirty="0"/>
              <a:t>AI Jobs by state show the highest percentage in DC which has 0.206% of the US population.</a:t>
            </a:r>
            <a:endParaRPr lang="en-US" dirty="0"/>
          </a:p>
        </p:txBody>
      </p:sp>
      <p:sp>
        <p:nvSpPr>
          <p:cNvPr id="8" name="Content Placeholder 6">
            <a:extLst>
              <a:ext uri="{FF2B5EF4-FFF2-40B4-BE49-F238E27FC236}">
                <a16:creationId xmlns:a16="http://schemas.microsoft.com/office/drawing/2014/main" id="{F8A399E8-9BA2-1E56-68B7-488243754115}"/>
              </a:ext>
            </a:extLst>
          </p:cNvPr>
          <p:cNvSpPr txBox="1">
            <a:spLocks/>
          </p:cNvSpPr>
          <p:nvPr/>
        </p:nvSpPr>
        <p:spPr bwMode="white">
          <a:xfrm>
            <a:off x="7612136" y="1282371"/>
            <a:ext cx="3975097" cy="2146629"/>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100"/>
              </a:spcBef>
              <a:buNone/>
            </a:pPr>
            <a:r>
              <a:rPr lang="en-US" sz="1900" b="1" u="sng" dirty="0">
                <a:solidFill>
                  <a:schemeClr val="tx1"/>
                </a:solidFill>
              </a:rPr>
              <a:t>Investigation</a:t>
            </a:r>
          </a:p>
          <a:p>
            <a:pPr marL="12700">
              <a:lnSpc>
                <a:spcPct val="120000"/>
              </a:lnSpc>
              <a:spcBef>
                <a:spcPts val="100"/>
              </a:spcBef>
            </a:pPr>
            <a:r>
              <a:rPr lang="en-US" sz="1900" b="1" dirty="0">
                <a:solidFill>
                  <a:schemeClr val="tx1"/>
                </a:solidFill>
              </a:rPr>
              <a:t>AI Impact on the labor market</a:t>
            </a:r>
          </a:p>
          <a:p>
            <a:pPr marL="584200" lvl="1" indent="-342900">
              <a:lnSpc>
                <a:spcPct val="120000"/>
              </a:lnSpc>
              <a:spcBef>
                <a:spcPts val="100"/>
              </a:spcBef>
              <a:buFont typeface="Courier New" panose="02070309020205020404" pitchFamily="49" charset="0"/>
              <a:buChar char="o"/>
            </a:pPr>
            <a:r>
              <a:rPr lang="en-US" sz="1900" b="1" dirty="0">
                <a:solidFill>
                  <a:schemeClr val="tx1"/>
                </a:solidFill>
              </a:rPr>
              <a:t>Highest Impact areas </a:t>
            </a:r>
          </a:p>
        </p:txBody>
      </p:sp>
      <p:sp>
        <p:nvSpPr>
          <p:cNvPr id="9" name="Rectangle 8">
            <a:extLst>
              <a:ext uri="{FF2B5EF4-FFF2-40B4-BE49-F238E27FC236}">
                <a16:creationId xmlns:a16="http://schemas.microsoft.com/office/drawing/2014/main" id="{34FD93C5-9DC4-3356-E893-4BE971BBCC4E}"/>
              </a:ext>
            </a:extLst>
          </p:cNvPr>
          <p:cNvSpPr/>
          <p:nvPr/>
        </p:nvSpPr>
        <p:spPr>
          <a:xfrm>
            <a:off x="191420" y="6100345"/>
            <a:ext cx="11841829" cy="647700"/>
          </a:xfrm>
          <a:prstGeom prst="rect">
            <a:avLst/>
          </a:prstGeom>
          <a:solidFill>
            <a:schemeClr val="accent1"/>
          </a:solidFill>
        </p:spPr>
        <p:txBody>
          <a:bodyPr wrap="square" anchor="ctr" anchorCtr="0">
            <a:noAutofit/>
          </a:bodyPr>
          <a:lstStyle/>
          <a:p>
            <a:pPr algn="ctr">
              <a:lnSpc>
                <a:spcPct val="100000"/>
              </a:lnSpc>
              <a:spcBef>
                <a:spcPts val="1055"/>
              </a:spcBef>
            </a:pPr>
            <a:r>
              <a:rPr lang="en-US" sz="3000" dirty="0">
                <a:solidFill>
                  <a:schemeClr val="tx2"/>
                </a:solidFill>
                <a:latin typeface="+mj-lt"/>
              </a:rPr>
              <a:t>DC has the highest number of AI positions</a:t>
            </a:r>
          </a:p>
        </p:txBody>
      </p:sp>
    </p:spTree>
    <p:extLst>
      <p:ext uri="{BB962C8B-B14F-4D97-AF65-F5344CB8AC3E}">
        <p14:creationId xmlns:p14="http://schemas.microsoft.com/office/powerpoint/2010/main" val="25919820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2FD5BB9-78B3-D2F2-FD3E-7C22630FA212}"/>
              </a:ext>
            </a:extLst>
          </p:cNvPr>
          <p:cNvSpPr>
            <a:spLocks noGrp="1"/>
          </p:cNvSpPr>
          <p:nvPr>
            <p:ph type="sldNum" sz="quarter" idx="12"/>
          </p:nvPr>
        </p:nvSpPr>
        <p:spPr/>
        <p:txBody>
          <a:bodyPr/>
          <a:lstStyle/>
          <a:p>
            <a:fld id="{82EE24B5-652C-4DB5-B7C3-B5BBEC1280B1}" type="slidenum">
              <a:rPr lang="en-US" noProof="0" smtClean="0"/>
              <a:t>18</a:t>
            </a:fld>
            <a:endParaRPr lang="en-US" noProof="0" dirty="0"/>
          </a:p>
        </p:txBody>
      </p:sp>
      <p:pic>
        <p:nvPicPr>
          <p:cNvPr id="5" name="Picture 4">
            <a:extLst>
              <a:ext uri="{FF2B5EF4-FFF2-40B4-BE49-F238E27FC236}">
                <a16:creationId xmlns:a16="http://schemas.microsoft.com/office/drawing/2014/main" id="{544B1E0B-8072-A3CF-5FF0-BA6544A409D7}"/>
              </a:ext>
            </a:extLst>
          </p:cNvPr>
          <p:cNvPicPr>
            <a:picLocks noChangeAspect="1"/>
          </p:cNvPicPr>
          <p:nvPr/>
        </p:nvPicPr>
        <p:blipFill>
          <a:blip r:embed="rId2"/>
          <a:stretch>
            <a:fillRect/>
          </a:stretch>
        </p:blipFill>
        <p:spPr>
          <a:xfrm>
            <a:off x="617632" y="1521725"/>
            <a:ext cx="6549607" cy="3250015"/>
          </a:xfrm>
          <a:prstGeom prst="rect">
            <a:avLst/>
          </a:prstGeom>
        </p:spPr>
      </p:pic>
      <p:sp>
        <p:nvSpPr>
          <p:cNvPr id="6" name="TextBox 5">
            <a:extLst>
              <a:ext uri="{FF2B5EF4-FFF2-40B4-BE49-F238E27FC236}">
                <a16:creationId xmlns:a16="http://schemas.microsoft.com/office/drawing/2014/main" id="{7F10CB7E-E72D-492D-BFD5-0DEEECF130B2}"/>
              </a:ext>
            </a:extLst>
          </p:cNvPr>
          <p:cNvSpPr txBox="1"/>
          <p:nvPr/>
        </p:nvSpPr>
        <p:spPr>
          <a:xfrm>
            <a:off x="7612136" y="3503929"/>
            <a:ext cx="3830154" cy="1200329"/>
          </a:xfrm>
          <a:prstGeom prst="rect">
            <a:avLst/>
          </a:prstGeom>
          <a:solidFill>
            <a:schemeClr val="accent1">
              <a:lumMod val="40000"/>
              <a:lumOff val="60000"/>
            </a:schemeClr>
          </a:solidFill>
          <a:ln>
            <a:solidFill>
              <a:schemeClr val="accent1"/>
            </a:solidFill>
          </a:ln>
        </p:spPr>
        <p:txBody>
          <a:bodyPr wrap="square" rtlCol="0">
            <a:spAutoFit/>
          </a:bodyPr>
          <a:lstStyle/>
          <a:p>
            <a:r>
              <a:rPr lang="en-US" altLang="ja-JP" b="1" u="sng" dirty="0"/>
              <a:t>Investigation Findings </a:t>
            </a:r>
          </a:p>
          <a:p>
            <a:r>
              <a:rPr lang="en-US" dirty="0"/>
              <a:t>The United States has the highest percentage of AI jobs followed by China.</a:t>
            </a:r>
          </a:p>
        </p:txBody>
      </p:sp>
      <p:sp>
        <p:nvSpPr>
          <p:cNvPr id="8" name="Rectangle 7">
            <a:extLst>
              <a:ext uri="{FF2B5EF4-FFF2-40B4-BE49-F238E27FC236}">
                <a16:creationId xmlns:a16="http://schemas.microsoft.com/office/drawing/2014/main" id="{2615A4E1-01C7-EA02-4053-87E0973C3D36}"/>
              </a:ext>
            </a:extLst>
          </p:cNvPr>
          <p:cNvSpPr/>
          <p:nvPr/>
        </p:nvSpPr>
        <p:spPr>
          <a:xfrm>
            <a:off x="191420" y="6100345"/>
            <a:ext cx="11841829" cy="647700"/>
          </a:xfrm>
          <a:prstGeom prst="rect">
            <a:avLst/>
          </a:prstGeom>
          <a:solidFill>
            <a:schemeClr val="accent1"/>
          </a:solidFill>
        </p:spPr>
        <p:txBody>
          <a:bodyPr wrap="square" anchor="ctr" anchorCtr="0">
            <a:noAutofit/>
          </a:bodyPr>
          <a:lstStyle/>
          <a:p>
            <a:pPr algn="ctr">
              <a:lnSpc>
                <a:spcPct val="100000"/>
              </a:lnSpc>
              <a:spcBef>
                <a:spcPts val="1055"/>
              </a:spcBef>
            </a:pPr>
            <a:r>
              <a:rPr lang="en-US" sz="3000" dirty="0">
                <a:solidFill>
                  <a:schemeClr val="tx2"/>
                </a:solidFill>
                <a:latin typeface="+mj-lt"/>
              </a:rPr>
              <a:t>The United States has the highest percentage of AI positions</a:t>
            </a:r>
          </a:p>
        </p:txBody>
      </p:sp>
      <p:sp>
        <p:nvSpPr>
          <p:cNvPr id="9" name="Title 1">
            <a:extLst>
              <a:ext uri="{FF2B5EF4-FFF2-40B4-BE49-F238E27FC236}">
                <a16:creationId xmlns:a16="http://schemas.microsoft.com/office/drawing/2014/main" id="{DFD736B7-7735-EE4E-78A1-29CE503BDAC6}"/>
              </a:ext>
            </a:extLst>
          </p:cNvPr>
          <p:cNvSpPr>
            <a:spLocks noGrp="1"/>
          </p:cNvSpPr>
          <p:nvPr>
            <p:ph type="title"/>
          </p:nvPr>
        </p:nvSpPr>
        <p:spPr>
          <a:xfrm>
            <a:off x="838200" y="5189"/>
            <a:ext cx="10515600" cy="719872"/>
          </a:xfrm>
        </p:spPr>
        <p:txBody>
          <a:bodyPr>
            <a:normAutofit/>
          </a:bodyPr>
          <a:lstStyle/>
          <a:p>
            <a:r>
              <a:rPr lang="en-US" dirty="0"/>
              <a:t>Artificial Intelligence – Jobs by Country</a:t>
            </a:r>
          </a:p>
        </p:txBody>
      </p:sp>
      <p:sp>
        <p:nvSpPr>
          <p:cNvPr id="10" name="Content Placeholder 6">
            <a:extLst>
              <a:ext uri="{FF2B5EF4-FFF2-40B4-BE49-F238E27FC236}">
                <a16:creationId xmlns:a16="http://schemas.microsoft.com/office/drawing/2014/main" id="{41D9C81A-060D-6805-9537-F80CCC5DCB3B}"/>
              </a:ext>
            </a:extLst>
          </p:cNvPr>
          <p:cNvSpPr txBox="1">
            <a:spLocks/>
          </p:cNvSpPr>
          <p:nvPr/>
        </p:nvSpPr>
        <p:spPr bwMode="white">
          <a:xfrm>
            <a:off x="7612136" y="1282371"/>
            <a:ext cx="3975097" cy="2146629"/>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100"/>
              </a:spcBef>
              <a:buNone/>
            </a:pPr>
            <a:r>
              <a:rPr lang="en-US" sz="1900" b="1" u="sng" dirty="0">
                <a:solidFill>
                  <a:schemeClr val="tx1"/>
                </a:solidFill>
              </a:rPr>
              <a:t>Investigation</a:t>
            </a:r>
          </a:p>
          <a:p>
            <a:pPr marL="12700">
              <a:lnSpc>
                <a:spcPct val="120000"/>
              </a:lnSpc>
              <a:spcBef>
                <a:spcPts val="100"/>
              </a:spcBef>
            </a:pPr>
            <a:r>
              <a:rPr lang="en-US" sz="1900" b="1" dirty="0">
                <a:solidFill>
                  <a:schemeClr val="tx1"/>
                </a:solidFill>
              </a:rPr>
              <a:t>AI Impact on the labor market</a:t>
            </a:r>
          </a:p>
          <a:p>
            <a:pPr marL="584200" lvl="1" indent="-342900">
              <a:lnSpc>
                <a:spcPct val="120000"/>
              </a:lnSpc>
              <a:spcBef>
                <a:spcPts val="100"/>
              </a:spcBef>
              <a:buFont typeface="Courier New" panose="02070309020205020404" pitchFamily="49" charset="0"/>
              <a:buChar char="o"/>
            </a:pPr>
            <a:r>
              <a:rPr lang="en-US" sz="1900" b="1" dirty="0">
                <a:solidFill>
                  <a:schemeClr val="tx1"/>
                </a:solidFill>
              </a:rPr>
              <a:t>Highest Impact areas </a:t>
            </a:r>
          </a:p>
        </p:txBody>
      </p:sp>
    </p:spTree>
    <p:extLst>
      <p:ext uri="{BB962C8B-B14F-4D97-AF65-F5344CB8AC3E}">
        <p14:creationId xmlns:p14="http://schemas.microsoft.com/office/powerpoint/2010/main" val="32032668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C8747162-FD71-E40D-992C-FC4D56F31CF5}"/>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552D41D-894B-5E21-A2A5-AEC5F7670AFD}"/>
              </a:ext>
            </a:extLst>
          </p:cNvPr>
          <p:cNvSpPr>
            <a:spLocks noGrp="1"/>
          </p:cNvSpPr>
          <p:nvPr>
            <p:ph type="sldNum" sz="quarter" idx="12"/>
          </p:nvPr>
        </p:nvSpPr>
        <p:spPr/>
        <p:txBody>
          <a:bodyPr/>
          <a:lstStyle/>
          <a:p>
            <a:fld id="{82EE24B5-652C-4DB5-B7C3-B5BBEC1280B1}" type="slidenum">
              <a:rPr lang="en-US" noProof="0" smtClean="0"/>
              <a:t>19</a:t>
            </a:fld>
            <a:endParaRPr lang="en-US" noProof="0" dirty="0"/>
          </a:p>
        </p:txBody>
      </p:sp>
      <p:pic>
        <p:nvPicPr>
          <p:cNvPr id="5" name="Picture 4">
            <a:extLst>
              <a:ext uri="{FF2B5EF4-FFF2-40B4-BE49-F238E27FC236}">
                <a16:creationId xmlns:a16="http://schemas.microsoft.com/office/drawing/2014/main" id="{588E817D-6739-92B8-56C9-B307559888D3}"/>
              </a:ext>
            </a:extLst>
          </p:cNvPr>
          <p:cNvPicPr>
            <a:picLocks noChangeAspect="1"/>
          </p:cNvPicPr>
          <p:nvPr/>
        </p:nvPicPr>
        <p:blipFill>
          <a:blip r:embed="rId2"/>
          <a:stretch>
            <a:fillRect/>
          </a:stretch>
        </p:blipFill>
        <p:spPr>
          <a:xfrm>
            <a:off x="838200" y="1119117"/>
            <a:ext cx="5390427" cy="4080254"/>
          </a:xfrm>
          <a:prstGeom prst="rect">
            <a:avLst/>
          </a:prstGeom>
        </p:spPr>
      </p:pic>
      <p:sp>
        <p:nvSpPr>
          <p:cNvPr id="6" name="TextBox 5">
            <a:extLst>
              <a:ext uri="{FF2B5EF4-FFF2-40B4-BE49-F238E27FC236}">
                <a16:creationId xmlns:a16="http://schemas.microsoft.com/office/drawing/2014/main" id="{AF3E64B5-B6A0-4DF8-3485-127BFAC6E495}"/>
              </a:ext>
            </a:extLst>
          </p:cNvPr>
          <p:cNvSpPr txBox="1"/>
          <p:nvPr/>
        </p:nvSpPr>
        <p:spPr>
          <a:xfrm>
            <a:off x="7612136" y="3503929"/>
            <a:ext cx="3830154" cy="1200329"/>
          </a:xfrm>
          <a:prstGeom prst="rect">
            <a:avLst/>
          </a:prstGeom>
          <a:solidFill>
            <a:schemeClr val="accent1">
              <a:lumMod val="40000"/>
              <a:lumOff val="60000"/>
            </a:schemeClr>
          </a:solidFill>
          <a:ln>
            <a:solidFill>
              <a:schemeClr val="accent1"/>
            </a:solidFill>
          </a:ln>
        </p:spPr>
        <p:txBody>
          <a:bodyPr wrap="square" rtlCol="0">
            <a:spAutoFit/>
          </a:bodyPr>
          <a:lstStyle/>
          <a:p>
            <a:r>
              <a:rPr lang="en-US" altLang="ja-JP" b="1" u="sng" dirty="0"/>
              <a:t>Investigation Findings </a:t>
            </a:r>
          </a:p>
          <a:p>
            <a:r>
              <a:rPr lang="en-US" altLang="ja-JP" dirty="0"/>
              <a:t>Largest percentage of AI jobs focus on Machine Learning and Artificial Intelligence.</a:t>
            </a:r>
            <a:endParaRPr lang="en-US" dirty="0"/>
          </a:p>
        </p:txBody>
      </p:sp>
      <p:sp>
        <p:nvSpPr>
          <p:cNvPr id="8" name="Rectangle 7">
            <a:extLst>
              <a:ext uri="{FF2B5EF4-FFF2-40B4-BE49-F238E27FC236}">
                <a16:creationId xmlns:a16="http://schemas.microsoft.com/office/drawing/2014/main" id="{E0CEA365-D571-06BD-983B-D1896967DF62}"/>
              </a:ext>
            </a:extLst>
          </p:cNvPr>
          <p:cNvSpPr/>
          <p:nvPr/>
        </p:nvSpPr>
        <p:spPr>
          <a:xfrm>
            <a:off x="191420" y="6100345"/>
            <a:ext cx="11841829" cy="647700"/>
          </a:xfrm>
          <a:prstGeom prst="rect">
            <a:avLst/>
          </a:prstGeom>
          <a:solidFill>
            <a:schemeClr val="accent1"/>
          </a:solidFill>
        </p:spPr>
        <p:txBody>
          <a:bodyPr wrap="square" anchor="ctr" anchorCtr="0">
            <a:noAutofit/>
          </a:bodyPr>
          <a:lstStyle/>
          <a:p>
            <a:pPr algn="ctr">
              <a:lnSpc>
                <a:spcPct val="100000"/>
              </a:lnSpc>
              <a:spcBef>
                <a:spcPts val="1055"/>
              </a:spcBef>
            </a:pPr>
            <a:r>
              <a:rPr lang="en-US" sz="2400" dirty="0">
                <a:solidFill>
                  <a:schemeClr val="tx2"/>
                </a:solidFill>
                <a:latin typeface="+mj-lt"/>
              </a:rPr>
              <a:t>Machine learning and Artificial Intelligence are the most sought-after skills for AI positions</a:t>
            </a:r>
          </a:p>
        </p:txBody>
      </p:sp>
      <p:sp>
        <p:nvSpPr>
          <p:cNvPr id="9" name="Content Placeholder 6">
            <a:extLst>
              <a:ext uri="{FF2B5EF4-FFF2-40B4-BE49-F238E27FC236}">
                <a16:creationId xmlns:a16="http://schemas.microsoft.com/office/drawing/2014/main" id="{B86D1FC3-615F-5605-65AC-743018219FA0}"/>
              </a:ext>
            </a:extLst>
          </p:cNvPr>
          <p:cNvSpPr txBox="1">
            <a:spLocks/>
          </p:cNvSpPr>
          <p:nvPr/>
        </p:nvSpPr>
        <p:spPr bwMode="white">
          <a:xfrm>
            <a:off x="7612136" y="1282371"/>
            <a:ext cx="3975097" cy="2146629"/>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100"/>
              </a:spcBef>
              <a:buNone/>
            </a:pPr>
            <a:r>
              <a:rPr lang="en-US" sz="1900" b="1" u="sng" dirty="0">
                <a:solidFill>
                  <a:schemeClr val="tx1"/>
                </a:solidFill>
              </a:rPr>
              <a:t>Investigation</a:t>
            </a:r>
          </a:p>
          <a:p>
            <a:pPr marL="12700">
              <a:lnSpc>
                <a:spcPct val="120000"/>
              </a:lnSpc>
              <a:spcBef>
                <a:spcPts val="100"/>
              </a:spcBef>
            </a:pPr>
            <a:r>
              <a:rPr lang="en-US" sz="1900" b="1" dirty="0">
                <a:solidFill>
                  <a:schemeClr val="tx1"/>
                </a:solidFill>
              </a:rPr>
              <a:t>AI Impact on the labor market</a:t>
            </a:r>
          </a:p>
          <a:p>
            <a:pPr marL="584200" lvl="1" indent="-342900">
              <a:lnSpc>
                <a:spcPct val="120000"/>
              </a:lnSpc>
              <a:spcBef>
                <a:spcPts val="100"/>
              </a:spcBef>
              <a:buFont typeface="Courier New" panose="02070309020205020404" pitchFamily="49" charset="0"/>
              <a:buChar char="o"/>
            </a:pPr>
            <a:r>
              <a:rPr lang="en-US" sz="1900" b="1" dirty="0">
                <a:solidFill>
                  <a:schemeClr val="tx1"/>
                </a:solidFill>
              </a:rPr>
              <a:t>Highest Impact areas </a:t>
            </a:r>
          </a:p>
        </p:txBody>
      </p:sp>
      <p:sp>
        <p:nvSpPr>
          <p:cNvPr id="10" name="Title 1">
            <a:extLst>
              <a:ext uri="{FF2B5EF4-FFF2-40B4-BE49-F238E27FC236}">
                <a16:creationId xmlns:a16="http://schemas.microsoft.com/office/drawing/2014/main" id="{44C7D043-CE52-D68A-44EF-AD097C8FD125}"/>
              </a:ext>
            </a:extLst>
          </p:cNvPr>
          <p:cNvSpPr>
            <a:spLocks noGrp="1"/>
          </p:cNvSpPr>
          <p:nvPr>
            <p:ph type="title"/>
          </p:nvPr>
        </p:nvSpPr>
        <p:spPr>
          <a:xfrm>
            <a:off x="838200" y="5189"/>
            <a:ext cx="10515600" cy="719872"/>
          </a:xfrm>
        </p:spPr>
        <p:txBody>
          <a:bodyPr>
            <a:normAutofit/>
          </a:bodyPr>
          <a:lstStyle/>
          <a:p>
            <a:r>
              <a:rPr lang="en-US" dirty="0"/>
              <a:t>Artificial Intelligence – Jobs by Skills</a:t>
            </a:r>
          </a:p>
        </p:txBody>
      </p:sp>
    </p:spTree>
    <p:extLst>
      <p:ext uri="{BB962C8B-B14F-4D97-AF65-F5344CB8AC3E}">
        <p14:creationId xmlns:p14="http://schemas.microsoft.com/office/powerpoint/2010/main" val="36174832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7">
            <a:extLst>
              <a:ext uri="{FF2B5EF4-FFF2-40B4-BE49-F238E27FC236}">
                <a16:creationId xmlns:a16="http://schemas.microsoft.com/office/drawing/2014/main" id="{2894B736-0F24-454E-8A9D-717EB78697D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476" y="0"/>
            <a:ext cx="10292798" cy="6861865"/>
          </a:xfrm>
          <a:prstGeom prst="rect">
            <a:avLst/>
          </a:prstGeom>
        </p:spPr>
      </p:pic>
      <p:sp>
        <p:nvSpPr>
          <p:cNvPr id="5" name="object 3" descr="Beige rectangle">
            <a:extLst>
              <a:ext uri="{FF2B5EF4-FFF2-40B4-BE49-F238E27FC236}">
                <a16:creationId xmlns:a16="http://schemas.microsoft.com/office/drawing/2014/main" id="{DCF29767-6635-4A46-AB77-672CC90C6FBE}"/>
              </a:ext>
            </a:extLst>
          </p:cNvPr>
          <p:cNvSpPr/>
          <p:nvPr/>
        </p:nvSpPr>
        <p:spPr>
          <a:xfrm>
            <a:off x="10290322" y="0"/>
            <a:ext cx="1901678" cy="6857999"/>
          </a:xfrm>
          <a:custGeom>
            <a:avLst/>
            <a:gdLst/>
            <a:ahLst/>
            <a:cxnLst/>
            <a:rect l="l" t="t" r="r" b="b"/>
            <a:pathLst>
              <a:path w="4010659" h="333375">
                <a:moveTo>
                  <a:pt x="0" y="333006"/>
                </a:moveTo>
                <a:lnTo>
                  <a:pt x="4010367" y="333006"/>
                </a:lnTo>
                <a:lnTo>
                  <a:pt x="4010367" y="0"/>
                </a:lnTo>
                <a:lnTo>
                  <a:pt x="0" y="0"/>
                </a:lnTo>
                <a:lnTo>
                  <a:pt x="0" y="333006"/>
                </a:lnTo>
                <a:close/>
              </a:path>
            </a:pathLst>
          </a:custGeom>
          <a:solidFill>
            <a:schemeClr val="accent1"/>
          </a:solidFill>
        </p:spPr>
        <p:txBody>
          <a:bodyPr wrap="square" lIns="0" tIns="0" rIns="0" bIns="0" rtlCol="0"/>
          <a:lstStyle/>
          <a:p>
            <a:endParaRPr lang="en-US" dirty="0"/>
          </a:p>
        </p:txBody>
      </p:sp>
      <p:sp>
        <p:nvSpPr>
          <p:cNvPr id="6" name="object 6" descr="Blue rectangle">
            <a:extLst>
              <a:ext uri="{FF2B5EF4-FFF2-40B4-BE49-F238E27FC236}">
                <a16:creationId xmlns:a16="http://schemas.microsoft.com/office/drawing/2014/main" id="{9FABC344-E043-45BE-8588-06C658DBCE70}"/>
              </a:ext>
            </a:extLst>
          </p:cNvPr>
          <p:cNvSpPr/>
          <p:nvPr/>
        </p:nvSpPr>
        <p:spPr>
          <a:xfrm>
            <a:off x="5502275" y="1692008"/>
            <a:ext cx="6689725" cy="3528060"/>
          </a:xfrm>
          <a:custGeom>
            <a:avLst/>
            <a:gdLst/>
            <a:ahLst/>
            <a:cxnLst/>
            <a:rect l="l" t="t" r="r" b="b"/>
            <a:pathLst>
              <a:path w="6689725" h="3528060">
                <a:moveTo>
                  <a:pt x="0" y="3527996"/>
                </a:moveTo>
                <a:lnTo>
                  <a:pt x="6689648" y="3527996"/>
                </a:lnTo>
                <a:lnTo>
                  <a:pt x="6689648" y="0"/>
                </a:lnTo>
                <a:lnTo>
                  <a:pt x="0" y="0"/>
                </a:lnTo>
                <a:lnTo>
                  <a:pt x="0" y="3527996"/>
                </a:lnTo>
                <a:close/>
              </a:path>
            </a:pathLst>
          </a:custGeom>
          <a:solidFill>
            <a:schemeClr val="accent2"/>
          </a:solidFill>
        </p:spPr>
        <p:txBody>
          <a:bodyPr wrap="square" lIns="0" tIns="0" rIns="0" bIns="0" rtlCol="0"/>
          <a:lstStyle/>
          <a:p>
            <a:endParaRPr lang="en-US" dirty="0"/>
          </a:p>
        </p:txBody>
      </p:sp>
      <p:sp>
        <p:nvSpPr>
          <p:cNvPr id="2" name="Title 1">
            <a:extLst>
              <a:ext uri="{FF2B5EF4-FFF2-40B4-BE49-F238E27FC236}">
                <a16:creationId xmlns:a16="http://schemas.microsoft.com/office/drawing/2014/main" id="{345C5720-51D4-4632-91CD-936B8AB96750}"/>
              </a:ext>
            </a:extLst>
          </p:cNvPr>
          <p:cNvSpPr>
            <a:spLocks noGrp="1"/>
          </p:cNvSpPr>
          <p:nvPr>
            <p:ph type="title"/>
          </p:nvPr>
        </p:nvSpPr>
        <p:spPr bwMode="white">
          <a:xfrm>
            <a:off x="6198107" y="2331086"/>
            <a:ext cx="5165558" cy="833856"/>
          </a:xfrm>
        </p:spPr>
        <p:txBody>
          <a:bodyPr/>
          <a:lstStyle/>
          <a:p>
            <a:r>
              <a:rPr lang="en-US" dirty="0">
                <a:solidFill>
                  <a:schemeClr val="bg1"/>
                </a:solidFill>
              </a:rPr>
              <a:t>Executive Summary</a:t>
            </a:r>
            <a:endParaRPr lang="en-US" dirty="0"/>
          </a:p>
        </p:txBody>
      </p:sp>
      <p:sp>
        <p:nvSpPr>
          <p:cNvPr id="3" name="Slide Number Placeholder 2">
            <a:extLst>
              <a:ext uri="{FF2B5EF4-FFF2-40B4-BE49-F238E27FC236}">
                <a16:creationId xmlns:a16="http://schemas.microsoft.com/office/drawing/2014/main" id="{24D506CC-0185-443E-82C7-1600C21D6E91}"/>
              </a:ext>
            </a:extLst>
          </p:cNvPr>
          <p:cNvSpPr>
            <a:spLocks noGrp="1"/>
          </p:cNvSpPr>
          <p:nvPr>
            <p:ph type="sldNum" sz="quarter" idx="12"/>
          </p:nvPr>
        </p:nvSpPr>
        <p:spPr/>
        <p:txBody>
          <a:bodyPr/>
          <a:lstStyle/>
          <a:p>
            <a:fld id="{82EE24B5-652C-4DB5-B7C3-B5BBEC1280B1}" type="slidenum">
              <a:rPr lang="en-US" smtClean="0"/>
              <a:t>2</a:t>
            </a:fld>
            <a:endParaRPr lang="en-US" dirty="0"/>
          </a:p>
        </p:txBody>
      </p:sp>
      <p:sp>
        <p:nvSpPr>
          <p:cNvPr id="7" name="object 9" descr="Beige rectangle">
            <a:extLst>
              <a:ext uri="{FF2B5EF4-FFF2-40B4-BE49-F238E27FC236}">
                <a16:creationId xmlns:a16="http://schemas.microsoft.com/office/drawing/2014/main" id="{02C6628C-972C-4717-AAF3-D882B30F6658}"/>
              </a:ext>
            </a:extLst>
          </p:cNvPr>
          <p:cNvSpPr/>
          <p:nvPr/>
        </p:nvSpPr>
        <p:spPr bwMode="white">
          <a:xfrm>
            <a:off x="6313932" y="3042424"/>
            <a:ext cx="2970000" cy="0"/>
          </a:xfrm>
          <a:custGeom>
            <a:avLst/>
            <a:gdLst/>
            <a:ahLst/>
            <a:cxnLst/>
            <a:rect l="l" t="t" r="r" b="b"/>
            <a:pathLst>
              <a:path w="2642870">
                <a:moveTo>
                  <a:pt x="0" y="0"/>
                </a:moveTo>
                <a:lnTo>
                  <a:pt x="2642616" y="0"/>
                </a:lnTo>
              </a:path>
            </a:pathLst>
          </a:custGeom>
          <a:ln w="54863">
            <a:solidFill>
              <a:schemeClr val="accent1"/>
            </a:solidFill>
          </a:ln>
        </p:spPr>
        <p:txBody>
          <a:bodyPr wrap="square" lIns="0" tIns="0" rIns="0" bIns="0" rtlCol="0"/>
          <a:lstStyle/>
          <a:p>
            <a:endParaRPr lang="en-US" dirty="0"/>
          </a:p>
        </p:txBody>
      </p:sp>
      <p:sp>
        <p:nvSpPr>
          <p:cNvPr id="9" name="Content Placeholder 3">
            <a:extLst>
              <a:ext uri="{FF2B5EF4-FFF2-40B4-BE49-F238E27FC236}">
                <a16:creationId xmlns:a16="http://schemas.microsoft.com/office/drawing/2014/main" id="{E7A818AB-B120-41D5-88A6-933AB9CAAE68}"/>
              </a:ext>
            </a:extLst>
          </p:cNvPr>
          <p:cNvSpPr txBox="1">
            <a:spLocks/>
          </p:cNvSpPr>
          <p:nvPr/>
        </p:nvSpPr>
        <p:spPr bwMode="white">
          <a:xfrm>
            <a:off x="6188242" y="3217631"/>
            <a:ext cx="5181600" cy="1603375"/>
          </a:xfrm>
          <a:prstGeom prst="rect">
            <a:avLst/>
          </a:prstGeom>
        </p:spPr>
        <p:txBody>
          <a:bodyPr>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i="1" spc="-25" dirty="0">
                <a:solidFill>
                  <a:schemeClr val="bg2">
                    <a:lumMod val="20000"/>
                    <a:lumOff val="80000"/>
                  </a:schemeClr>
                </a:solidFill>
                <a:cs typeface="Arial"/>
              </a:rPr>
              <a:t>Our mission is to comprehensively analyze the multifaceted factors impacting unemployment rates in the United States by examining the effects of artificial intelligence, economic indicators, industry-specific trends, and the unprecedented impact of the COVID-19 pandemic. Through this analysis, we aim to identify actionable insights and data-driven strategies that can inform policy decisions, support economic resilience, and foster workforce development in the face of evolving challenges.</a:t>
            </a:r>
          </a:p>
        </p:txBody>
      </p:sp>
    </p:spTree>
    <p:extLst>
      <p:ext uri="{BB962C8B-B14F-4D97-AF65-F5344CB8AC3E}">
        <p14:creationId xmlns:p14="http://schemas.microsoft.com/office/powerpoint/2010/main" val="17939497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A8AF702-A859-4D49-823E-455702872718}"/>
              </a:ext>
            </a:extLst>
          </p:cNvPr>
          <p:cNvSpPr>
            <a:spLocks noGrp="1"/>
          </p:cNvSpPr>
          <p:nvPr>
            <p:ph type="sldNum" sz="quarter" idx="12"/>
          </p:nvPr>
        </p:nvSpPr>
        <p:spPr/>
        <p:txBody>
          <a:bodyPr/>
          <a:lstStyle/>
          <a:p>
            <a:fld id="{82EE24B5-652C-4DB5-B7C3-B5BBEC1280B1}" type="slidenum">
              <a:rPr lang="en-US" smtClean="0"/>
              <a:t>20</a:t>
            </a:fld>
            <a:endParaRPr lang="en-US" dirty="0"/>
          </a:p>
        </p:txBody>
      </p:sp>
      <p:sp>
        <p:nvSpPr>
          <p:cNvPr id="3" name="Title 2">
            <a:extLst>
              <a:ext uri="{FF2B5EF4-FFF2-40B4-BE49-F238E27FC236}">
                <a16:creationId xmlns:a16="http://schemas.microsoft.com/office/drawing/2014/main" id="{6D5D9271-B659-4A45-8868-BAEC4EF7D1F1}"/>
              </a:ext>
            </a:extLst>
          </p:cNvPr>
          <p:cNvSpPr>
            <a:spLocks noGrp="1"/>
          </p:cNvSpPr>
          <p:nvPr>
            <p:ph type="title"/>
          </p:nvPr>
        </p:nvSpPr>
        <p:spPr>
          <a:xfrm>
            <a:off x="824752" y="365125"/>
            <a:ext cx="10515600" cy="1325563"/>
          </a:xfrm>
        </p:spPr>
        <p:txBody>
          <a:bodyPr>
            <a:normAutofit/>
          </a:bodyPr>
          <a:lstStyle/>
          <a:p>
            <a:r>
              <a:rPr lang="en-US" dirty="0"/>
              <a:t>THE MARKET: Lorem ipsum dolor sit amet</a:t>
            </a:r>
          </a:p>
        </p:txBody>
      </p:sp>
      <p:graphicFrame>
        <p:nvGraphicFramePr>
          <p:cNvPr id="27" name="Content Placeholder 26" descr="Chart">
            <a:extLst>
              <a:ext uri="{FF2B5EF4-FFF2-40B4-BE49-F238E27FC236}">
                <a16:creationId xmlns:a16="http://schemas.microsoft.com/office/drawing/2014/main" id="{8B7962D3-FAFD-4B86-A9C4-A868A9DF6045}"/>
              </a:ext>
            </a:extLst>
          </p:cNvPr>
          <p:cNvGraphicFramePr>
            <a:graphicFrameLocks noGrp="1"/>
          </p:cNvGraphicFramePr>
          <p:nvPr>
            <p:ph sz="half" idx="13"/>
            <p:extLst>
              <p:ext uri="{D42A27DB-BD31-4B8C-83A1-F6EECF244321}">
                <p14:modId xmlns:p14="http://schemas.microsoft.com/office/powerpoint/2010/main" val="739631934"/>
              </p:ext>
            </p:extLst>
          </p:nvPr>
        </p:nvGraphicFramePr>
        <p:xfrm>
          <a:off x="1009142" y="1724978"/>
          <a:ext cx="1971675" cy="17388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Content Placeholder 5" descr="Table">
            <a:extLst>
              <a:ext uri="{FF2B5EF4-FFF2-40B4-BE49-F238E27FC236}">
                <a16:creationId xmlns:a16="http://schemas.microsoft.com/office/drawing/2014/main" id="{4B0BCC78-A7E9-4210-BED1-FB0F136FA0BF}"/>
              </a:ext>
            </a:extLst>
          </p:cNvPr>
          <p:cNvGraphicFramePr>
            <a:graphicFrameLocks noGrp="1"/>
          </p:cNvGraphicFramePr>
          <p:nvPr>
            <p:ph sz="half" idx="1"/>
            <p:extLst>
              <p:ext uri="{D42A27DB-BD31-4B8C-83A1-F6EECF244321}">
                <p14:modId xmlns:p14="http://schemas.microsoft.com/office/powerpoint/2010/main" val="13254049"/>
              </p:ext>
            </p:extLst>
          </p:nvPr>
        </p:nvGraphicFramePr>
        <p:xfrm>
          <a:off x="947738" y="4189906"/>
          <a:ext cx="7746553" cy="2302968"/>
        </p:xfrm>
        <a:graphic>
          <a:graphicData uri="http://schemas.openxmlformats.org/drawingml/2006/table">
            <a:tbl>
              <a:tblPr firstRow="1" bandRow="1">
                <a:tableStyleId>{5C22544A-7EE6-4342-B048-85BDC9FD1C3A}</a:tableStyleId>
              </a:tblPr>
              <a:tblGrid>
                <a:gridCol w="2053687">
                  <a:extLst>
                    <a:ext uri="{9D8B030D-6E8A-4147-A177-3AD203B41FA5}">
                      <a16:colId xmlns:a16="http://schemas.microsoft.com/office/drawing/2014/main" val="413496124"/>
                    </a:ext>
                  </a:extLst>
                </a:gridCol>
                <a:gridCol w="1436517">
                  <a:extLst>
                    <a:ext uri="{9D8B030D-6E8A-4147-A177-3AD203B41FA5}">
                      <a16:colId xmlns:a16="http://schemas.microsoft.com/office/drawing/2014/main" val="1609701450"/>
                    </a:ext>
                  </a:extLst>
                </a:gridCol>
                <a:gridCol w="1418783">
                  <a:extLst>
                    <a:ext uri="{9D8B030D-6E8A-4147-A177-3AD203B41FA5}">
                      <a16:colId xmlns:a16="http://schemas.microsoft.com/office/drawing/2014/main" val="3998250674"/>
                    </a:ext>
                  </a:extLst>
                </a:gridCol>
                <a:gridCol w="1418783">
                  <a:extLst>
                    <a:ext uri="{9D8B030D-6E8A-4147-A177-3AD203B41FA5}">
                      <a16:colId xmlns:a16="http://schemas.microsoft.com/office/drawing/2014/main" val="3885689842"/>
                    </a:ext>
                  </a:extLst>
                </a:gridCol>
                <a:gridCol w="1418783">
                  <a:extLst>
                    <a:ext uri="{9D8B030D-6E8A-4147-A177-3AD203B41FA5}">
                      <a16:colId xmlns:a16="http://schemas.microsoft.com/office/drawing/2014/main" val="2581020686"/>
                    </a:ext>
                  </a:extLst>
                </a:gridCol>
              </a:tblGrid>
              <a:tr h="302029">
                <a:tc>
                  <a:txBody>
                    <a:bodyPr/>
                    <a:lstStyle/>
                    <a:p>
                      <a:pPr marL="216000" algn="l">
                        <a:lnSpc>
                          <a:spcPct val="100000"/>
                        </a:lnSpc>
                        <a:spcBef>
                          <a:spcPts val="785"/>
                        </a:spcBef>
                      </a:pPr>
                      <a:r>
                        <a:rPr lang="en-US" sz="1400" b="1" spc="-5" dirty="0">
                          <a:solidFill>
                            <a:schemeClr val="bg2">
                              <a:lumMod val="20000"/>
                              <a:lumOff val="80000"/>
                            </a:schemeClr>
                          </a:solidFill>
                          <a:latin typeface="+mn-lt"/>
                          <a:cs typeface="Arial"/>
                        </a:rPr>
                        <a:t>CUSTOMERS</a:t>
                      </a:r>
                      <a:endParaRPr sz="1400" dirty="0">
                        <a:solidFill>
                          <a:schemeClr val="bg2">
                            <a:lumMod val="20000"/>
                            <a:lumOff val="80000"/>
                          </a:schemeClr>
                        </a:solidFill>
                        <a:latin typeface="+mn-lt"/>
                        <a:cs typeface="Arial"/>
                      </a:endParaRPr>
                    </a:p>
                  </a:txBody>
                  <a:tcPr marL="0" marR="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solidFill>
                  </a:tcPr>
                </a:tc>
                <a:tc>
                  <a:txBody>
                    <a:bodyPr/>
                    <a:lstStyle/>
                    <a:p>
                      <a:pPr marL="216000" algn="l">
                        <a:lnSpc>
                          <a:spcPct val="100000"/>
                        </a:lnSpc>
                        <a:spcBef>
                          <a:spcPts val="785"/>
                        </a:spcBef>
                      </a:pPr>
                      <a:r>
                        <a:rPr sz="1400" b="1" dirty="0">
                          <a:solidFill>
                            <a:schemeClr val="bg2">
                              <a:lumMod val="20000"/>
                              <a:lumOff val="80000"/>
                            </a:schemeClr>
                          </a:solidFill>
                          <a:latin typeface="+mn-lt"/>
                          <a:cs typeface="Arial"/>
                        </a:rPr>
                        <a:t>GROWTH</a:t>
                      </a:r>
                    </a:p>
                  </a:txBody>
                  <a:tcPr marL="0" marR="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solidFill>
                  </a:tcPr>
                </a:tc>
                <a:tc>
                  <a:txBody>
                    <a:bodyPr/>
                    <a:lstStyle/>
                    <a:p>
                      <a:pPr marL="216000" algn="l">
                        <a:lnSpc>
                          <a:spcPct val="100000"/>
                        </a:lnSpc>
                        <a:spcBef>
                          <a:spcPts val="785"/>
                        </a:spcBef>
                      </a:pPr>
                      <a:r>
                        <a:rPr sz="1400" b="1" dirty="0">
                          <a:solidFill>
                            <a:schemeClr val="bg2">
                              <a:lumMod val="20000"/>
                              <a:lumOff val="80000"/>
                            </a:schemeClr>
                          </a:solidFill>
                          <a:latin typeface="+mn-lt"/>
                          <a:cs typeface="Arial"/>
                        </a:rPr>
                        <a:t>YR1</a:t>
                      </a:r>
                    </a:p>
                  </a:txBody>
                  <a:tcPr marL="0" marR="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solidFill>
                  </a:tcPr>
                </a:tc>
                <a:tc>
                  <a:txBody>
                    <a:bodyPr/>
                    <a:lstStyle/>
                    <a:p>
                      <a:pPr marL="216000" algn="l">
                        <a:lnSpc>
                          <a:spcPct val="100000"/>
                        </a:lnSpc>
                        <a:spcBef>
                          <a:spcPts val="785"/>
                        </a:spcBef>
                      </a:pPr>
                      <a:r>
                        <a:rPr sz="1400" b="1" dirty="0">
                          <a:solidFill>
                            <a:schemeClr val="bg2">
                              <a:lumMod val="20000"/>
                              <a:lumOff val="80000"/>
                            </a:schemeClr>
                          </a:solidFill>
                          <a:latin typeface="+mn-lt"/>
                          <a:cs typeface="Arial"/>
                        </a:rPr>
                        <a:t>YR2</a:t>
                      </a:r>
                    </a:p>
                  </a:txBody>
                  <a:tcPr marL="0" marR="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solidFill>
                  </a:tcPr>
                </a:tc>
                <a:tc>
                  <a:txBody>
                    <a:bodyPr/>
                    <a:lstStyle/>
                    <a:p>
                      <a:pPr marL="216000" algn="l">
                        <a:lnSpc>
                          <a:spcPct val="100000"/>
                        </a:lnSpc>
                        <a:spcBef>
                          <a:spcPts val="785"/>
                        </a:spcBef>
                      </a:pPr>
                      <a:r>
                        <a:rPr sz="1400" b="1" dirty="0">
                          <a:solidFill>
                            <a:schemeClr val="bg2">
                              <a:lumMod val="20000"/>
                              <a:lumOff val="80000"/>
                            </a:schemeClr>
                          </a:solidFill>
                          <a:latin typeface="+mn-lt"/>
                          <a:cs typeface="Arial"/>
                        </a:rPr>
                        <a:t>YR3</a:t>
                      </a:r>
                    </a:p>
                  </a:txBody>
                  <a:tcPr marL="0" marR="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3913940839"/>
                  </a:ext>
                </a:extLst>
              </a:tr>
              <a:tr h="317130">
                <a:tc>
                  <a:txBody>
                    <a:bodyPr/>
                    <a:lstStyle/>
                    <a:p>
                      <a:pPr marL="227965">
                        <a:lnSpc>
                          <a:spcPct val="100000"/>
                        </a:lnSpc>
                        <a:spcBef>
                          <a:spcPts val="415"/>
                        </a:spcBef>
                      </a:pPr>
                      <a:r>
                        <a:rPr lang="en-US" sz="1200" dirty="0">
                          <a:solidFill>
                            <a:schemeClr val="tx2">
                              <a:alpha val="70000"/>
                            </a:schemeClr>
                          </a:solidFill>
                          <a:latin typeface="+mn-lt"/>
                          <a:cs typeface="Arial"/>
                        </a:rPr>
                        <a:t>Customer 1</a:t>
                      </a:r>
                      <a:endParaRPr sz="1200" dirty="0">
                        <a:solidFill>
                          <a:schemeClr val="tx2">
                            <a:alpha val="70000"/>
                          </a:schemeClr>
                        </a:solidFill>
                        <a:latin typeface="+mn-lt"/>
                        <a:cs typeface="Arial"/>
                      </a:endParaRPr>
                    </a:p>
                  </a:txBody>
                  <a:tcPr marL="0" marR="0" marT="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marL="226800">
                        <a:lnSpc>
                          <a:spcPct val="100000"/>
                        </a:lnSpc>
                        <a:spcBef>
                          <a:spcPts val="415"/>
                        </a:spcBef>
                      </a:pPr>
                      <a:r>
                        <a:rPr sz="1200" spc="-5" dirty="0">
                          <a:solidFill>
                            <a:schemeClr val="tx2">
                              <a:alpha val="70000"/>
                            </a:schemeClr>
                          </a:solidFill>
                          <a:latin typeface="+mn-lt"/>
                          <a:cs typeface="Arial"/>
                        </a:rPr>
                        <a:t>7%</a:t>
                      </a:r>
                      <a:endParaRPr sz="1200" dirty="0">
                        <a:solidFill>
                          <a:schemeClr val="tx2">
                            <a:alpha val="70000"/>
                          </a:schemeClr>
                        </a:solidFill>
                        <a:latin typeface="+mn-lt"/>
                        <a:cs typeface="Arial"/>
                      </a:endParaRPr>
                    </a:p>
                  </a:txBody>
                  <a:tcPr marL="0" marR="0" marT="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marL="226800">
                        <a:lnSpc>
                          <a:spcPct val="100000"/>
                        </a:lnSpc>
                        <a:spcBef>
                          <a:spcPts val="415"/>
                        </a:spcBef>
                      </a:pPr>
                      <a:r>
                        <a:rPr sz="1200" spc="-5" dirty="0">
                          <a:solidFill>
                            <a:schemeClr val="tx2">
                              <a:alpha val="70000"/>
                            </a:schemeClr>
                          </a:solidFill>
                          <a:latin typeface="+mn-lt"/>
                          <a:cs typeface="Arial"/>
                        </a:rPr>
                        <a:t>$141,000</a:t>
                      </a:r>
                      <a:endParaRPr sz="1200" dirty="0">
                        <a:solidFill>
                          <a:schemeClr val="tx2">
                            <a:alpha val="70000"/>
                          </a:schemeClr>
                        </a:solidFill>
                        <a:latin typeface="+mn-lt"/>
                        <a:cs typeface="Arial"/>
                      </a:endParaRPr>
                    </a:p>
                  </a:txBody>
                  <a:tcPr marL="0" marR="0" marT="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marL="226800">
                        <a:lnSpc>
                          <a:spcPct val="100000"/>
                        </a:lnSpc>
                        <a:spcBef>
                          <a:spcPts val="415"/>
                        </a:spcBef>
                      </a:pPr>
                      <a:r>
                        <a:rPr sz="1200" spc="-5" dirty="0">
                          <a:solidFill>
                            <a:schemeClr val="tx2">
                              <a:alpha val="70000"/>
                            </a:schemeClr>
                          </a:solidFill>
                          <a:latin typeface="+mn-lt"/>
                          <a:cs typeface="Arial"/>
                        </a:rPr>
                        <a:t>$150,870</a:t>
                      </a:r>
                      <a:endParaRPr sz="1200" dirty="0">
                        <a:solidFill>
                          <a:schemeClr val="tx2">
                            <a:alpha val="70000"/>
                          </a:schemeClr>
                        </a:solidFill>
                        <a:latin typeface="+mn-lt"/>
                        <a:cs typeface="Arial"/>
                      </a:endParaRPr>
                    </a:p>
                  </a:txBody>
                  <a:tcPr marL="0" marR="0" marT="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marL="226800">
                        <a:lnSpc>
                          <a:spcPct val="100000"/>
                        </a:lnSpc>
                        <a:spcBef>
                          <a:spcPts val="415"/>
                        </a:spcBef>
                      </a:pPr>
                      <a:r>
                        <a:rPr sz="1200" spc="-5" dirty="0">
                          <a:solidFill>
                            <a:schemeClr val="tx2">
                              <a:alpha val="70000"/>
                            </a:schemeClr>
                          </a:solidFill>
                          <a:latin typeface="+mn-lt"/>
                          <a:cs typeface="Arial"/>
                        </a:rPr>
                        <a:t>$161,431</a:t>
                      </a:r>
                      <a:endParaRPr sz="1200" dirty="0">
                        <a:solidFill>
                          <a:schemeClr val="tx2">
                            <a:alpha val="70000"/>
                          </a:schemeClr>
                        </a:solidFill>
                        <a:latin typeface="+mn-lt"/>
                        <a:cs typeface="Arial"/>
                      </a:endParaRPr>
                    </a:p>
                  </a:txBody>
                  <a:tcPr marL="0" marR="0" marT="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382684356"/>
                  </a:ext>
                </a:extLst>
              </a:tr>
              <a:tr h="317130">
                <a:tc>
                  <a:txBody>
                    <a:bodyPr/>
                    <a:lstStyle/>
                    <a:p>
                      <a:pPr marL="227965">
                        <a:lnSpc>
                          <a:spcPct val="100000"/>
                        </a:lnSpc>
                        <a:spcBef>
                          <a:spcPts val="370"/>
                        </a:spcBef>
                      </a:pPr>
                      <a:r>
                        <a:rPr lang="en-US" sz="1200" spc="-5" dirty="0">
                          <a:solidFill>
                            <a:schemeClr val="tx2">
                              <a:alpha val="70000"/>
                            </a:schemeClr>
                          </a:solidFill>
                          <a:latin typeface="+mn-lt"/>
                          <a:cs typeface="Arial"/>
                        </a:rPr>
                        <a:t>Customer 2</a:t>
                      </a:r>
                      <a:endParaRPr sz="1200" dirty="0">
                        <a:solidFill>
                          <a:schemeClr val="tx2">
                            <a:alpha val="70000"/>
                          </a:schemeClr>
                        </a:solidFill>
                        <a:latin typeface="+mn-lt"/>
                        <a:cs typeface="Arial"/>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marL="226800">
                        <a:lnSpc>
                          <a:spcPct val="100000"/>
                        </a:lnSpc>
                        <a:spcBef>
                          <a:spcPts val="370"/>
                        </a:spcBef>
                      </a:pPr>
                      <a:r>
                        <a:rPr sz="1200" spc="-5" dirty="0">
                          <a:solidFill>
                            <a:schemeClr val="tx2">
                              <a:alpha val="70000"/>
                            </a:schemeClr>
                          </a:solidFill>
                          <a:latin typeface="+mn-lt"/>
                          <a:cs typeface="Arial"/>
                        </a:rPr>
                        <a:t>5%</a:t>
                      </a:r>
                      <a:endParaRPr sz="1200" dirty="0">
                        <a:solidFill>
                          <a:schemeClr val="tx2">
                            <a:alpha val="70000"/>
                          </a:schemeClr>
                        </a:solidFill>
                        <a:latin typeface="+mn-lt"/>
                        <a:cs typeface="Arial"/>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marL="226800">
                        <a:lnSpc>
                          <a:spcPct val="100000"/>
                        </a:lnSpc>
                        <a:spcBef>
                          <a:spcPts val="370"/>
                        </a:spcBef>
                      </a:pPr>
                      <a:r>
                        <a:rPr sz="1200" spc="-5" dirty="0">
                          <a:solidFill>
                            <a:schemeClr val="tx2">
                              <a:alpha val="70000"/>
                            </a:schemeClr>
                          </a:solidFill>
                          <a:latin typeface="+mn-lt"/>
                          <a:cs typeface="Arial"/>
                        </a:rPr>
                        <a:t>$63,000</a:t>
                      </a:r>
                      <a:endParaRPr sz="1200" dirty="0">
                        <a:solidFill>
                          <a:schemeClr val="tx2">
                            <a:alpha val="70000"/>
                          </a:schemeClr>
                        </a:solidFill>
                        <a:latin typeface="+mn-lt"/>
                        <a:cs typeface="Arial"/>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marL="226800">
                        <a:lnSpc>
                          <a:spcPct val="100000"/>
                        </a:lnSpc>
                        <a:spcBef>
                          <a:spcPts val="370"/>
                        </a:spcBef>
                      </a:pPr>
                      <a:r>
                        <a:rPr sz="1200" spc="-5" dirty="0">
                          <a:solidFill>
                            <a:schemeClr val="tx2">
                              <a:alpha val="70000"/>
                            </a:schemeClr>
                          </a:solidFill>
                          <a:latin typeface="+mn-lt"/>
                          <a:cs typeface="Arial"/>
                        </a:rPr>
                        <a:t>$66,150</a:t>
                      </a:r>
                      <a:endParaRPr sz="1200" dirty="0">
                        <a:solidFill>
                          <a:schemeClr val="tx2">
                            <a:alpha val="70000"/>
                          </a:schemeClr>
                        </a:solidFill>
                        <a:latin typeface="+mn-lt"/>
                        <a:cs typeface="Arial"/>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marL="226800">
                        <a:lnSpc>
                          <a:spcPct val="100000"/>
                        </a:lnSpc>
                        <a:spcBef>
                          <a:spcPts val="370"/>
                        </a:spcBef>
                      </a:pPr>
                      <a:r>
                        <a:rPr sz="1200" spc="-5" dirty="0">
                          <a:solidFill>
                            <a:schemeClr val="tx2">
                              <a:alpha val="70000"/>
                            </a:schemeClr>
                          </a:solidFill>
                          <a:latin typeface="+mn-lt"/>
                          <a:cs typeface="Arial"/>
                        </a:rPr>
                        <a:t>$69,457</a:t>
                      </a:r>
                      <a:endParaRPr sz="1200" dirty="0">
                        <a:solidFill>
                          <a:schemeClr val="tx2">
                            <a:alpha val="70000"/>
                          </a:schemeClr>
                        </a:solidFill>
                        <a:latin typeface="+mn-lt"/>
                        <a:cs typeface="Arial"/>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549552476"/>
                  </a:ext>
                </a:extLst>
              </a:tr>
              <a:tr h="317130">
                <a:tc>
                  <a:txBody>
                    <a:bodyPr/>
                    <a:lstStyle/>
                    <a:p>
                      <a:pPr marL="227965">
                        <a:lnSpc>
                          <a:spcPct val="100000"/>
                        </a:lnSpc>
                        <a:spcBef>
                          <a:spcPts val="370"/>
                        </a:spcBef>
                      </a:pPr>
                      <a:r>
                        <a:rPr lang="en-US" sz="1200" dirty="0">
                          <a:solidFill>
                            <a:schemeClr val="tx2">
                              <a:alpha val="70000"/>
                            </a:schemeClr>
                          </a:solidFill>
                          <a:latin typeface="+mn-lt"/>
                          <a:cs typeface="Arial"/>
                        </a:rPr>
                        <a:t>Customer 3</a:t>
                      </a:r>
                      <a:endParaRPr sz="1200" dirty="0">
                        <a:solidFill>
                          <a:schemeClr val="tx2">
                            <a:alpha val="70000"/>
                          </a:schemeClr>
                        </a:solidFill>
                        <a:latin typeface="+mn-lt"/>
                        <a:cs typeface="Arial"/>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226800">
                        <a:lnSpc>
                          <a:spcPct val="100000"/>
                        </a:lnSpc>
                        <a:spcBef>
                          <a:spcPts val="370"/>
                        </a:spcBef>
                      </a:pPr>
                      <a:r>
                        <a:rPr sz="1200" spc="-5" dirty="0">
                          <a:solidFill>
                            <a:schemeClr val="tx2">
                              <a:alpha val="70000"/>
                            </a:schemeClr>
                          </a:solidFill>
                          <a:latin typeface="+mn-lt"/>
                          <a:cs typeface="Arial"/>
                        </a:rPr>
                        <a:t>10%</a:t>
                      </a:r>
                      <a:endParaRPr sz="1200" dirty="0">
                        <a:solidFill>
                          <a:schemeClr val="tx2">
                            <a:alpha val="70000"/>
                          </a:schemeClr>
                        </a:solidFill>
                        <a:latin typeface="+mn-lt"/>
                        <a:cs typeface="Arial"/>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226800">
                        <a:lnSpc>
                          <a:spcPct val="100000"/>
                        </a:lnSpc>
                        <a:spcBef>
                          <a:spcPts val="370"/>
                        </a:spcBef>
                      </a:pPr>
                      <a:r>
                        <a:rPr sz="1200" spc="-5" dirty="0">
                          <a:solidFill>
                            <a:schemeClr val="tx2">
                              <a:alpha val="70000"/>
                            </a:schemeClr>
                          </a:solidFill>
                          <a:latin typeface="+mn-lt"/>
                          <a:cs typeface="Arial"/>
                        </a:rPr>
                        <a:t>$51,000</a:t>
                      </a:r>
                      <a:endParaRPr sz="1200" dirty="0">
                        <a:solidFill>
                          <a:schemeClr val="tx2">
                            <a:alpha val="70000"/>
                          </a:schemeClr>
                        </a:solidFill>
                        <a:latin typeface="+mn-lt"/>
                        <a:cs typeface="Arial"/>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226800">
                        <a:lnSpc>
                          <a:spcPct val="100000"/>
                        </a:lnSpc>
                        <a:spcBef>
                          <a:spcPts val="370"/>
                        </a:spcBef>
                      </a:pPr>
                      <a:r>
                        <a:rPr sz="1200" spc="-5" dirty="0">
                          <a:solidFill>
                            <a:schemeClr val="tx2">
                              <a:alpha val="70000"/>
                            </a:schemeClr>
                          </a:solidFill>
                          <a:latin typeface="+mn-lt"/>
                          <a:cs typeface="Arial"/>
                        </a:rPr>
                        <a:t>$56,100</a:t>
                      </a:r>
                      <a:endParaRPr sz="1200" dirty="0">
                        <a:solidFill>
                          <a:schemeClr val="tx2">
                            <a:alpha val="70000"/>
                          </a:schemeClr>
                        </a:solidFill>
                        <a:latin typeface="+mn-lt"/>
                        <a:cs typeface="Arial"/>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226800">
                        <a:lnSpc>
                          <a:spcPct val="100000"/>
                        </a:lnSpc>
                        <a:spcBef>
                          <a:spcPts val="370"/>
                        </a:spcBef>
                      </a:pPr>
                      <a:r>
                        <a:rPr sz="1200" spc="-5" dirty="0">
                          <a:solidFill>
                            <a:schemeClr val="tx2">
                              <a:alpha val="70000"/>
                            </a:schemeClr>
                          </a:solidFill>
                          <a:latin typeface="+mn-lt"/>
                          <a:cs typeface="Arial"/>
                        </a:rPr>
                        <a:t>$61,710</a:t>
                      </a:r>
                      <a:endParaRPr sz="1200" dirty="0">
                        <a:solidFill>
                          <a:schemeClr val="tx2">
                            <a:alpha val="70000"/>
                          </a:schemeClr>
                        </a:solidFill>
                        <a:latin typeface="+mn-lt"/>
                        <a:cs typeface="Arial"/>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612765872"/>
                  </a:ext>
                </a:extLst>
              </a:tr>
              <a:tr h="362434">
                <a:tc>
                  <a:txBody>
                    <a:bodyPr/>
                    <a:lstStyle/>
                    <a:p>
                      <a:pPr marL="227965">
                        <a:lnSpc>
                          <a:spcPct val="100000"/>
                        </a:lnSpc>
                        <a:spcBef>
                          <a:spcPts val="300"/>
                        </a:spcBef>
                      </a:pPr>
                      <a:r>
                        <a:rPr lang="en-US" sz="1200" spc="-5" dirty="0">
                          <a:solidFill>
                            <a:schemeClr val="tx2">
                              <a:alpha val="70000"/>
                            </a:schemeClr>
                          </a:solidFill>
                          <a:latin typeface="+mn-lt"/>
                          <a:cs typeface="Arial"/>
                        </a:rPr>
                        <a:t>Customer 4</a:t>
                      </a:r>
                      <a:endParaRPr sz="1200" dirty="0">
                        <a:solidFill>
                          <a:schemeClr val="tx2">
                            <a:alpha val="70000"/>
                          </a:schemeClr>
                        </a:solidFill>
                        <a:latin typeface="+mn-lt"/>
                        <a:cs typeface="Arial"/>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marL="226800">
                        <a:lnSpc>
                          <a:spcPct val="100000"/>
                        </a:lnSpc>
                        <a:spcBef>
                          <a:spcPts val="300"/>
                        </a:spcBef>
                      </a:pPr>
                      <a:r>
                        <a:rPr sz="1200" spc="-5" dirty="0">
                          <a:solidFill>
                            <a:schemeClr val="tx2">
                              <a:alpha val="70000"/>
                            </a:schemeClr>
                          </a:solidFill>
                          <a:latin typeface="+mn-lt"/>
                          <a:cs typeface="Arial"/>
                        </a:rPr>
                        <a:t>7%*</a:t>
                      </a:r>
                      <a:endParaRPr sz="1200" dirty="0">
                        <a:solidFill>
                          <a:schemeClr val="tx2">
                            <a:alpha val="70000"/>
                          </a:schemeClr>
                        </a:solidFill>
                        <a:latin typeface="+mn-lt"/>
                        <a:cs typeface="Arial"/>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marL="226800">
                        <a:lnSpc>
                          <a:spcPct val="100000"/>
                        </a:lnSpc>
                        <a:spcBef>
                          <a:spcPts val="300"/>
                        </a:spcBef>
                      </a:pPr>
                      <a:r>
                        <a:rPr sz="1200" spc="-5" dirty="0">
                          <a:solidFill>
                            <a:schemeClr val="tx2">
                              <a:alpha val="70000"/>
                            </a:schemeClr>
                          </a:solidFill>
                          <a:latin typeface="+mn-lt"/>
                          <a:cs typeface="Arial"/>
                        </a:rPr>
                        <a:t>$21,000</a:t>
                      </a:r>
                      <a:endParaRPr sz="1200" dirty="0">
                        <a:solidFill>
                          <a:schemeClr val="tx2">
                            <a:alpha val="70000"/>
                          </a:schemeClr>
                        </a:solidFill>
                        <a:latin typeface="+mn-lt"/>
                        <a:cs typeface="Arial"/>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marL="226800">
                        <a:lnSpc>
                          <a:spcPct val="100000"/>
                        </a:lnSpc>
                        <a:spcBef>
                          <a:spcPts val="300"/>
                        </a:spcBef>
                      </a:pPr>
                      <a:r>
                        <a:rPr sz="1200" spc="-5" dirty="0">
                          <a:solidFill>
                            <a:schemeClr val="tx2">
                              <a:alpha val="70000"/>
                            </a:schemeClr>
                          </a:solidFill>
                          <a:latin typeface="+mn-lt"/>
                          <a:cs typeface="Arial"/>
                        </a:rPr>
                        <a:t>$22,470</a:t>
                      </a:r>
                      <a:endParaRPr sz="1200" dirty="0">
                        <a:solidFill>
                          <a:schemeClr val="tx2">
                            <a:alpha val="70000"/>
                          </a:schemeClr>
                        </a:solidFill>
                        <a:latin typeface="+mn-lt"/>
                        <a:cs typeface="Arial"/>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marL="226800">
                        <a:lnSpc>
                          <a:spcPct val="100000"/>
                        </a:lnSpc>
                        <a:spcBef>
                          <a:spcPts val="300"/>
                        </a:spcBef>
                      </a:pPr>
                      <a:r>
                        <a:rPr sz="1200" spc="-5" dirty="0">
                          <a:solidFill>
                            <a:schemeClr val="tx2">
                              <a:alpha val="70000"/>
                            </a:schemeClr>
                          </a:solidFill>
                          <a:latin typeface="+mn-lt"/>
                          <a:cs typeface="Arial"/>
                        </a:rPr>
                        <a:t>$24,043</a:t>
                      </a:r>
                      <a:endParaRPr sz="1200" dirty="0">
                        <a:solidFill>
                          <a:schemeClr val="tx2">
                            <a:alpha val="70000"/>
                          </a:schemeClr>
                        </a:solidFill>
                        <a:latin typeface="+mn-lt"/>
                        <a:cs typeface="Arial"/>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655265811"/>
                  </a:ext>
                </a:extLst>
              </a:tr>
              <a:tr h="317130">
                <a:tc>
                  <a:txBody>
                    <a:bodyPr/>
                    <a:lstStyle/>
                    <a:p>
                      <a:pPr marL="227965">
                        <a:lnSpc>
                          <a:spcPct val="100000"/>
                        </a:lnSpc>
                        <a:spcBef>
                          <a:spcPts val="340"/>
                        </a:spcBef>
                      </a:pPr>
                      <a:r>
                        <a:rPr lang="en-US" sz="1200" spc="-5" dirty="0">
                          <a:solidFill>
                            <a:schemeClr val="tx2">
                              <a:alpha val="70000"/>
                            </a:schemeClr>
                          </a:solidFill>
                          <a:latin typeface="+mn-lt"/>
                          <a:cs typeface="Arial"/>
                        </a:rPr>
                        <a:t>Customer 5</a:t>
                      </a:r>
                      <a:endParaRPr sz="1200" dirty="0">
                        <a:solidFill>
                          <a:schemeClr val="tx2">
                            <a:alpha val="70000"/>
                          </a:schemeClr>
                        </a:solidFill>
                        <a:latin typeface="+mn-lt"/>
                        <a:cs typeface="Arial"/>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226800">
                        <a:lnSpc>
                          <a:spcPct val="100000"/>
                        </a:lnSpc>
                        <a:spcBef>
                          <a:spcPts val="340"/>
                        </a:spcBef>
                      </a:pPr>
                      <a:r>
                        <a:rPr sz="1200" spc="-5" dirty="0">
                          <a:solidFill>
                            <a:schemeClr val="tx2">
                              <a:alpha val="70000"/>
                            </a:schemeClr>
                          </a:solidFill>
                          <a:latin typeface="+mn-lt"/>
                          <a:cs typeface="Arial"/>
                        </a:rPr>
                        <a:t>6.4%**</a:t>
                      </a:r>
                      <a:endParaRPr sz="1200" dirty="0">
                        <a:solidFill>
                          <a:schemeClr val="tx2">
                            <a:alpha val="70000"/>
                          </a:schemeClr>
                        </a:solidFill>
                        <a:latin typeface="+mn-lt"/>
                        <a:cs typeface="Arial"/>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226800">
                        <a:lnSpc>
                          <a:spcPct val="100000"/>
                        </a:lnSpc>
                        <a:spcBef>
                          <a:spcPts val="340"/>
                        </a:spcBef>
                      </a:pPr>
                      <a:r>
                        <a:rPr sz="1200" spc="-5" dirty="0">
                          <a:solidFill>
                            <a:schemeClr val="tx2">
                              <a:alpha val="70000"/>
                            </a:schemeClr>
                          </a:solidFill>
                          <a:latin typeface="+mn-lt"/>
                          <a:cs typeface="Arial"/>
                        </a:rPr>
                        <a:t>$24,000</a:t>
                      </a:r>
                      <a:endParaRPr sz="1200" dirty="0">
                        <a:solidFill>
                          <a:schemeClr val="tx2">
                            <a:alpha val="70000"/>
                          </a:schemeClr>
                        </a:solidFill>
                        <a:latin typeface="+mn-lt"/>
                        <a:cs typeface="Arial"/>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226800">
                        <a:lnSpc>
                          <a:spcPct val="100000"/>
                        </a:lnSpc>
                        <a:spcBef>
                          <a:spcPts val="340"/>
                        </a:spcBef>
                      </a:pPr>
                      <a:r>
                        <a:rPr sz="1200" spc="-5" dirty="0">
                          <a:solidFill>
                            <a:schemeClr val="tx2">
                              <a:alpha val="70000"/>
                            </a:schemeClr>
                          </a:solidFill>
                          <a:latin typeface="+mn-lt"/>
                          <a:cs typeface="Arial"/>
                        </a:rPr>
                        <a:t>$25,536</a:t>
                      </a:r>
                      <a:endParaRPr sz="1200" dirty="0">
                        <a:solidFill>
                          <a:schemeClr val="tx2">
                            <a:alpha val="70000"/>
                          </a:schemeClr>
                        </a:solidFill>
                        <a:latin typeface="+mn-lt"/>
                        <a:cs typeface="Arial"/>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226800">
                        <a:lnSpc>
                          <a:spcPct val="100000"/>
                        </a:lnSpc>
                        <a:spcBef>
                          <a:spcPts val="340"/>
                        </a:spcBef>
                      </a:pPr>
                      <a:r>
                        <a:rPr sz="1200" spc="-5" dirty="0">
                          <a:solidFill>
                            <a:schemeClr val="tx2">
                              <a:alpha val="70000"/>
                            </a:schemeClr>
                          </a:solidFill>
                          <a:latin typeface="+mn-lt"/>
                          <a:cs typeface="Arial"/>
                        </a:rPr>
                        <a:t>$27,170</a:t>
                      </a:r>
                      <a:endParaRPr sz="1200" dirty="0">
                        <a:solidFill>
                          <a:schemeClr val="tx2">
                            <a:alpha val="70000"/>
                          </a:schemeClr>
                        </a:solidFill>
                        <a:latin typeface="+mn-lt"/>
                        <a:cs typeface="Arial"/>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216156338"/>
                  </a:ext>
                </a:extLst>
              </a:tr>
              <a:tr h="369985">
                <a:tc>
                  <a:txBody>
                    <a:bodyPr/>
                    <a:lstStyle/>
                    <a:p>
                      <a:pPr marL="227965">
                        <a:lnSpc>
                          <a:spcPct val="100000"/>
                        </a:lnSpc>
                        <a:spcBef>
                          <a:spcPts val="370"/>
                        </a:spcBef>
                      </a:pPr>
                      <a:r>
                        <a:rPr sz="1200" b="1" spc="-25" dirty="0">
                          <a:solidFill>
                            <a:schemeClr val="tx2">
                              <a:alpha val="70000"/>
                            </a:schemeClr>
                          </a:solidFill>
                          <a:latin typeface="+mn-lt"/>
                          <a:cs typeface="Arial"/>
                        </a:rPr>
                        <a:t>TOTAL</a:t>
                      </a:r>
                      <a:endParaRPr sz="1200" dirty="0">
                        <a:solidFill>
                          <a:schemeClr val="tx2">
                            <a:alpha val="70000"/>
                          </a:schemeClr>
                        </a:solidFill>
                        <a:latin typeface="+mn-lt"/>
                        <a:cs typeface="Arial"/>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solidFill>
                  </a:tcPr>
                </a:tc>
                <a:tc>
                  <a:txBody>
                    <a:bodyPr/>
                    <a:lstStyle/>
                    <a:p>
                      <a:pPr marL="226800">
                        <a:lnSpc>
                          <a:spcPct val="100000"/>
                        </a:lnSpc>
                        <a:spcBef>
                          <a:spcPts val="370"/>
                        </a:spcBef>
                      </a:pPr>
                      <a:r>
                        <a:rPr sz="1200" b="1" spc="-5" dirty="0">
                          <a:solidFill>
                            <a:schemeClr val="tx2">
                              <a:alpha val="70000"/>
                            </a:schemeClr>
                          </a:solidFill>
                          <a:latin typeface="+mn-lt"/>
                          <a:cs typeface="Arial"/>
                        </a:rPr>
                        <a:t>2.8%</a:t>
                      </a:r>
                      <a:endParaRPr sz="1200" dirty="0">
                        <a:solidFill>
                          <a:schemeClr val="tx2">
                            <a:alpha val="70000"/>
                          </a:schemeClr>
                        </a:solidFill>
                        <a:latin typeface="+mn-lt"/>
                        <a:cs typeface="Arial"/>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solidFill>
                  </a:tcPr>
                </a:tc>
                <a:tc>
                  <a:txBody>
                    <a:bodyPr/>
                    <a:lstStyle/>
                    <a:p>
                      <a:pPr marL="226800">
                        <a:lnSpc>
                          <a:spcPct val="100000"/>
                        </a:lnSpc>
                        <a:spcBef>
                          <a:spcPts val="370"/>
                        </a:spcBef>
                      </a:pPr>
                      <a:r>
                        <a:rPr sz="1200" b="1" spc="-5" dirty="0">
                          <a:solidFill>
                            <a:schemeClr val="tx2">
                              <a:alpha val="70000"/>
                            </a:schemeClr>
                          </a:solidFill>
                          <a:latin typeface="+mn-lt"/>
                          <a:cs typeface="Arial"/>
                        </a:rPr>
                        <a:t>$300,000</a:t>
                      </a:r>
                      <a:endParaRPr sz="1200" dirty="0">
                        <a:solidFill>
                          <a:schemeClr val="tx2">
                            <a:alpha val="70000"/>
                          </a:schemeClr>
                        </a:solidFill>
                        <a:latin typeface="+mn-lt"/>
                        <a:cs typeface="Arial"/>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solidFill>
                  </a:tcPr>
                </a:tc>
                <a:tc>
                  <a:txBody>
                    <a:bodyPr/>
                    <a:lstStyle/>
                    <a:p>
                      <a:pPr marL="226800">
                        <a:lnSpc>
                          <a:spcPct val="100000"/>
                        </a:lnSpc>
                        <a:spcBef>
                          <a:spcPts val="370"/>
                        </a:spcBef>
                      </a:pPr>
                      <a:r>
                        <a:rPr sz="1200" b="1" spc="-5" dirty="0">
                          <a:solidFill>
                            <a:schemeClr val="tx2">
                              <a:alpha val="70000"/>
                            </a:schemeClr>
                          </a:solidFill>
                          <a:latin typeface="+mn-lt"/>
                          <a:cs typeface="Arial"/>
                        </a:rPr>
                        <a:t>$321,126</a:t>
                      </a:r>
                      <a:endParaRPr sz="1200" dirty="0">
                        <a:solidFill>
                          <a:schemeClr val="tx2">
                            <a:alpha val="70000"/>
                          </a:schemeClr>
                        </a:solidFill>
                        <a:latin typeface="+mn-lt"/>
                        <a:cs typeface="Arial"/>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solidFill>
                  </a:tcPr>
                </a:tc>
                <a:tc>
                  <a:txBody>
                    <a:bodyPr/>
                    <a:lstStyle/>
                    <a:p>
                      <a:pPr marL="226800">
                        <a:lnSpc>
                          <a:spcPct val="100000"/>
                        </a:lnSpc>
                        <a:spcBef>
                          <a:spcPts val="370"/>
                        </a:spcBef>
                      </a:pPr>
                      <a:r>
                        <a:rPr sz="1200" b="1" spc="-15" dirty="0">
                          <a:solidFill>
                            <a:schemeClr val="tx2">
                              <a:alpha val="70000"/>
                            </a:schemeClr>
                          </a:solidFill>
                          <a:latin typeface="+mn-lt"/>
                          <a:cs typeface="Arial"/>
                        </a:rPr>
                        <a:t>$343,811</a:t>
                      </a:r>
                      <a:endParaRPr sz="1200" dirty="0">
                        <a:solidFill>
                          <a:schemeClr val="tx2">
                            <a:alpha val="70000"/>
                          </a:schemeClr>
                        </a:solidFill>
                        <a:latin typeface="+mn-lt"/>
                        <a:cs typeface="Arial"/>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4243520282"/>
                  </a:ext>
                </a:extLst>
              </a:tr>
            </a:tbl>
          </a:graphicData>
        </a:graphic>
      </p:graphicFrame>
      <p:graphicFrame>
        <p:nvGraphicFramePr>
          <p:cNvPr id="12" name="Content Placeholder 11" descr="Chart">
            <a:extLst>
              <a:ext uri="{FF2B5EF4-FFF2-40B4-BE49-F238E27FC236}">
                <a16:creationId xmlns:a16="http://schemas.microsoft.com/office/drawing/2014/main" id="{B880674A-C407-4235-A8D0-4F3C148E035B}"/>
              </a:ext>
            </a:extLst>
          </p:cNvPr>
          <p:cNvGraphicFramePr>
            <a:graphicFrameLocks/>
          </p:cNvGraphicFramePr>
          <p:nvPr>
            <p:extLst>
              <p:ext uri="{D42A27DB-BD31-4B8C-83A1-F6EECF244321}">
                <p14:modId xmlns:p14="http://schemas.microsoft.com/office/powerpoint/2010/main" val="802789688"/>
              </p:ext>
            </p:extLst>
          </p:nvPr>
        </p:nvGraphicFramePr>
        <p:xfrm>
          <a:off x="2957453" y="1724978"/>
          <a:ext cx="2217419" cy="1738312"/>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3" name="Content Placeholder 11" descr="Chart">
            <a:extLst>
              <a:ext uri="{FF2B5EF4-FFF2-40B4-BE49-F238E27FC236}">
                <a16:creationId xmlns:a16="http://schemas.microsoft.com/office/drawing/2014/main" id="{4965B496-2DD8-4644-BD32-C792562A4A9B}"/>
              </a:ext>
            </a:extLst>
          </p:cNvPr>
          <p:cNvGraphicFramePr>
            <a:graphicFrameLocks/>
          </p:cNvGraphicFramePr>
          <p:nvPr>
            <p:extLst>
              <p:ext uri="{D42A27DB-BD31-4B8C-83A1-F6EECF244321}">
                <p14:modId xmlns:p14="http://schemas.microsoft.com/office/powerpoint/2010/main" val="1216161457"/>
              </p:ext>
            </p:extLst>
          </p:nvPr>
        </p:nvGraphicFramePr>
        <p:xfrm>
          <a:off x="5000505" y="1731491"/>
          <a:ext cx="2217419" cy="1738312"/>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4" name="Content Placeholder 11" descr="Chart">
            <a:extLst>
              <a:ext uri="{FF2B5EF4-FFF2-40B4-BE49-F238E27FC236}">
                <a16:creationId xmlns:a16="http://schemas.microsoft.com/office/drawing/2014/main" id="{929A89A4-A764-4573-A43E-D883B54D5791}"/>
              </a:ext>
            </a:extLst>
          </p:cNvPr>
          <p:cNvGraphicFramePr>
            <a:graphicFrameLocks/>
          </p:cNvGraphicFramePr>
          <p:nvPr>
            <p:extLst>
              <p:ext uri="{D42A27DB-BD31-4B8C-83A1-F6EECF244321}">
                <p14:modId xmlns:p14="http://schemas.microsoft.com/office/powerpoint/2010/main" val="3176880664"/>
              </p:ext>
            </p:extLst>
          </p:nvPr>
        </p:nvGraphicFramePr>
        <p:xfrm>
          <a:off x="7043557" y="1706873"/>
          <a:ext cx="2217419" cy="1738312"/>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5" name="Content Placeholder 11" descr="Chart">
            <a:extLst>
              <a:ext uri="{FF2B5EF4-FFF2-40B4-BE49-F238E27FC236}">
                <a16:creationId xmlns:a16="http://schemas.microsoft.com/office/drawing/2014/main" id="{F8366091-405D-481E-B7F7-8B8F64FD1C87}"/>
              </a:ext>
            </a:extLst>
          </p:cNvPr>
          <p:cNvGraphicFramePr>
            <a:graphicFrameLocks/>
          </p:cNvGraphicFramePr>
          <p:nvPr>
            <p:extLst>
              <p:ext uri="{D42A27DB-BD31-4B8C-83A1-F6EECF244321}">
                <p14:modId xmlns:p14="http://schemas.microsoft.com/office/powerpoint/2010/main" val="1759952710"/>
              </p:ext>
            </p:extLst>
          </p:nvPr>
        </p:nvGraphicFramePr>
        <p:xfrm>
          <a:off x="9086607" y="1690688"/>
          <a:ext cx="2217419" cy="1738312"/>
        </p:xfrm>
        <a:graphic>
          <a:graphicData uri="http://schemas.openxmlformats.org/drawingml/2006/chart">
            <c:chart xmlns:c="http://schemas.openxmlformats.org/drawingml/2006/chart" xmlns:r="http://schemas.openxmlformats.org/officeDocument/2006/relationships" r:id="rId7"/>
          </a:graphicData>
        </a:graphic>
      </p:graphicFrame>
      <p:sp>
        <p:nvSpPr>
          <p:cNvPr id="16" name="object 21">
            <a:extLst>
              <a:ext uri="{FF2B5EF4-FFF2-40B4-BE49-F238E27FC236}">
                <a16:creationId xmlns:a16="http://schemas.microsoft.com/office/drawing/2014/main" id="{FDFE3336-0975-4022-813D-426DF2A2CDE3}"/>
              </a:ext>
            </a:extLst>
          </p:cNvPr>
          <p:cNvSpPr txBox="1"/>
          <p:nvPr/>
        </p:nvSpPr>
        <p:spPr bwMode="white">
          <a:xfrm>
            <a:off x="3314623" y="3450135"/>
            <a:ext cx="1508125" cy="228268"/>
          </a:xfrm>
          <a:prstGeom prst="rect">
            <a:avLst/>
          </a:prstGeom>
        </p:spPr>
        <p:txBody>
          <a:bodyPr vert="horz" wrap="square" lIns="0" tIns="12700" rIns="0" bIns="0" rtlCol="0">
            <a:spAutoFit/>
          </a:bodyPr>
          <a:lstStyle/>
          <a:p>
            <a:pPr marL="12700">
              <a:lnSpc>
                <a:spcPct val="100000"/>
              </a:lnSpc>
              <a:spcBef>
                <a:spcPts val="100"/>
              </a:spcBef>
            </a:pPr>
            <a:r>
              <a:rPr lang="en-US" sz="1400" spc="-5" dirty="0">
                <a:solidFill>
                  <a:schemeClr val="bg2">
                    <a:lumMod val="20000"/>
                    <a:lumOff val="80000"/>
                  </a:schemeClr>
                </a:solidFill>
                <a:cs typeface="Arial"/>
              </a:rPr>
              <a:t>Customer 2</a:t>
            </a:r>
            <a:endParaRPr lang="en-US" sz="1400" dirty="0">
              <a:solidFill>
                <a:schemeClr val="bg2">
                  <a:lumMod val="20000"/>
                  <a:lumOff val="80000"/>
                </a:schemeClr>
              </a:solidFill>
              <a:cs typeface="Arial"/>
            </a:endParaRPr>
          </a:p>
        </p:txBody>
      </p:sp>
      <p:sp>
        <p:nvSpPr>
          <p:cNvPr id="17" name="object 22">
            <a:extLst>
              <a:ext uri="{FF2B5EF4-FFF2-40B4-BE49-F238E27FC236}">
                <a16:creationId xmlns:a16="http://schemas.microsoft.com/office/drawing/2014/main" id="{D0254F3B-D1FC-4502-9765-D274E419877A}"/>
              </a:ext>
            </a:extLst>
          </p:cNvPr>
          <p:cNvSpPr txBox="1"/>
          <p:nvPr/>
        </p:nvSpPr>
        <p:spPr bwMode="white">
          <a:xfrm>
            <a:off x="5587782" y="3450135"/>
            <a:ext cx="1053465" cy="228268"/>
          </a:xfrm>
          <a:prstGeom prst="rect">
            <a:avLst/>
          </a:prstGeom>
        </p:spPr>
        <p:txBody>
          <a:bodyPr vert="horz" wrap="square" lIns="0" tIns="12700" rIns="0" bIns="0" rtlCol="0">
            <a:spAutoFit/>
          </a:bodyPr>
          <a:lstStyle/>
          <a:p>
            <a:pPr marL="12700">
              <a:lnSpc>
                <a:spcPct val="100000"/>
              </a:lnSpc>
              <a:spcBef>
                <a:spcPts val="100"/>
              </a:spcBef>
            </a:pPr>
            <a:r>
              <a:rPr lang="en-US" sz="1400" dirty="0">
                <a:solidFill>
                  <a:schemeClr val="bg2">
                    <a:lumMod val="20000"/>
                    <a:lumOff val="80000"/>
                  </a:schemeClr>
                </a:solidFill>
                <a:cs typeface="Arial"/>
              </a:rPr>
              <a:t>Customer 3</a:t>
            </a:r>
          </a:p>
        </p:txBody>
      </p:sp>
      <p:sp>
        <p:nvSpPr>
          <p:cNvPr id="18" name="object 23">
            <a:extLst>
              <a:ext uri="{FF2B5EF4-FFF2-40B4-BE49-F238E27FC236}">
                <a16:creationId xmlns:a16="http://schemas.microsoft.com/office/drawing/2014/main" id="{04B2FD88-02F5-4328-AB03-EB8EC1A481F7}"/>
              </a:ext>
            </a:extLst>
          </p:cNvPr>
          <p:cNvSpPr txBox="1"/>
          <p:nvPr/>
        </p:nvSpPr>
        <p:spPr bwMode="white">
          <a:xfrm>
            <a:off x="7485241" y="3450135"/>
            <a:ext cx="1349375" cy="228268"/>
          </a:xfrm>
          <a:prstGeom prst="rect">
            <a:avLst/>
          </a:prstGeom>
        </p:spPr>
        <p:txBody>
          <a:bodyPr vert="horz" wrap="square" lIns="0" tIns="12700" rIns="0" bIns="0" rtlCol="0">
            <a:spAutoFit/>
          </a:bodyPr>
          <a:lstStyle/>
          <a:p>
            <a:pPr marL="12700">
              <a:lnSpc>
                <a:spcPct val="100000"/>
              </a:lnSpc>
              <a:spcBef>
                <a:spcPts val="100"/>
              </a:spcBef>
            </a:pPr>
            <a:r>
              <a:rPr lang="en-US" sz="1400" spc="-5" dirty="0">
                <a:solidFill>
                  <a:schemeClr val="bg2">
                    <a:lumMod val="20000"/>
                    <a:lumOff val="80000"/>
                  </a:schemeClr>
                </a:solidFill>
                <a:cs typeface="Arial"/>
              </a:rPr>
              <a:t>Customer 4</a:t>
            </a:r>
            <a:endParaRPr lang="en-US" sz="1400" dirty="0">
              <a:solidFill>
                <a:schemeClr val="bg2">
                  <a:lumMod val="20000"/>
                  <a:lumOff val="80000"/>
                </a:schemeClr>
              </a:solidFill>
              <a:cs typeface="Arial"/>
            </a:endParaRPr>
          </a:p>
        </p:txBody>
      </p:sp>
      <p:sp>
        <p:nvSpPr>
          <p:cNvPr id="19" name="object 24">
            <a:extLst>
              <a:ext uri="{FF2B5EF4-FFF2-40B4-BE49-F238E27FC236}">
                <a16:creationId xmlns:a16="http://schemas.microsoft.com/office/drawing/2014/main" id="{7A33CD89-F67A-4378-8AFD-C60011F6DBB4}"/>
              </a:ext>
            </a:extLst>
          </p:cNvPr>
          <p:cNvSpPr txBox="1"/>
          <p:nvPr/>
        </p:nvSpPr>
        <p:spPr bwMode="white">
          <a:xfrm>
            <a:off x="9653275" y="3443110"/>
            <a:ext cx="1092835" cy="228268"/>
          </a:xfrm>
          <a:prstGeom prst="rect">
            <a:avLst/>
          </a:prstGeom>
        </p:spPr>
        <p:txBody>
          <a:bodyPr vert="horz" wrap="square" lIns="0" tIns="12700" rIns="0" bIns="0" rtlCol="0">
            <a:spAutoFit/>
          </a:bodyPr>
          <a:lstStyle/>
          <a:p>
            <a:pPr marL="12700">
              <a:lnSpc>
                <a:spcPct val="100000"/>
              </a:lnSpc>
              <a:spcBef>
                <a:spcPts val="100"/>
              </a:spcBef>
            </a:pPr>
            <a:r>
              <a:rPr lang="en-US" sz="1400" spc="-5" dirty="0">
                <a:solidFill>
                  <a:schemeClr val="bg2">
                    <a:lumMod val="20000"/>
                    <a:lumOff val="80000"/>
                  </a:schemeClr>
                </a:solidFill>
                <a:cs typeface="Arial"/>
              </a:rPr>
              <a:t>Customer 5</a:t>
            </a:r>
            <a:endParaRPr lang="en-US" sz="1400" dirty="0">
              <a:solidFill>
                <a:schemeClr val="bg2">
                  <a:lumMod val="20000"/>
                  <a:lumOff val="80000"/>
                </a:schemeClr>
              </a:solidFill>
              <a:cs typeface="Arial"/>
            </a:endParaRPr>
          </a:p>
        </p:txBody>
      </p:sp>
      <p:sp>
        <p:nvSpPr>
          <p:cNvPr id="20" name="object 20">
            <a:extLst>
              <a:ext uri="{FF2B5EF4-FFF2-40B4-BE49-F238E27FC236}">
                <a16:creationId xmlns:a16="http://schemas.microsoft.com/office/drawing/2014/main" id="{2306528A-EF2E-492E-846A-8645AF605E9C}"/>
              </a:ext>
            </a:extLst>
          </p:cNvPr>
          <p:cNvSpPr txBox="1"/>
          <p:nvPr/>
        </p:nvSpPr>
        <p:spPr bwMode="white">
          <a:xfrm>
            <a:off x="1352467" y="2360515"/>
            <a:ext cx="1359535" cy="474489"/>
          </a:xfrm>
          <a:prstGeom prst="rect">
            <a:avLst/>
          </a:prstGeom>
        </p:spPr>
        <p:txBody>
          <a:bodyPr vert="horz" wrap="square" lIns="0" tIns="12700" rIns="0" bIns="0" rtlCol="0">
            <a:spAutoFit/>
          </a:bodyPr>
          <a:lstStyle/>
          <a:p>
            <a:pPr marL="12700" algn="ctr">
              <a:lnSpc>
                <a:spcPct val="100000"/>
              </a:lnSpc>
              <a:spcBef>
                <a:spcPts val="100"/>
              </a:spcBef>
            </a:pPr>
            <a:r>
              <a:rPr lang="en-US" sz="3000" dirty="0">
                <a:solidFill>
                  <a:schemeClr val="accent1"/>
                </a:solidFill>
                <a:latin typeface="+mj-lt"/>
                <a:cs typeface="Arial"/>
              </a:rPr>
              <a:t>47%</a:t>
            </a:r>
          </a:p>
        </p:txBody>
      </p:sp>
      <p:sp>
        <p:nvSpPr>
          <p:cNvPr id="21" name="object 21">
            <a:extLst>
              <a:ext uri="{FF2B5EF4-FFF2-40B4-BE49-F238E27FC236}">
                <a16:creationId xmlns:a16="http://schemas.microsoft.com/office/drawing/2014/main" id="{2E9BBF33-FFEE-40F5-A249-CEA0DCAE3BE2}"/>
              </a:ext>
            </a:extLst>
          </p:cNvPr>
          <p:cNvSpPr txBox="1"/>
          <p:nvPr/>
        </p:nvSpPr>
        <p:spPr bwMode="white">
          <a:xfrm>
            <a:off x="3314623" y="2361419"/>
            <a:ext cx="1508125" cy="474489"/>
          </a:xfrm>
          <a:prstGeom prst="rect">
            <a:avLst/>
          </a:prstGeom>
        </p:spPr>
        <p:txBody>
          <a:bodyPr vert="horz" wrap="square" lIns="0" tIns="12700" rIns="0" bIns="0" rtlCol="0">
            <a:spAutoFit/>
          </a:bodyPr>
          <a:lstStyle/>
          <a:p>
            <a:pPr marL="12700" algn="ctr">
              <a:lnSpc>
                <a:spcPct val="100000"/>
              </a:lnSpc>
              <a:spcBef>
                <a:spcPts val="100"/>
              </a:spcBef>
            </a:pPr>
            <a:r>
              <a:rPr lang="en-US" sz="3000" spc="-5" dirty="0">
                <a:solidFill>
                  <a:schemeClr val="accent1"/>
                </a:solidFill>
                <a:latin typeface="+mj-lt"/>
                <a:cs typeface="Arial"/>
              </a:rPr>
              <a:t>21%</a:t>
            </a:r>
            <a:endParaRPr lang="en-US" sz="3000" dirty="0">
              <a:solidFill>
                <a:schemeClr val="accent1"/>
              </a:solidFill>
              <a:latin typeface="+mj-lt"/>
              <a:cs typeface="Arial"/>
            </a:endParaRPr>
          </a:p>
        </p:txBody>
      </p:sp>
      <p:sp>
        <p:nvSpPr>
          <p:cNvPr id="22" name="object 22">
            <a:extLst>
              <a:ext uri="{FF2B5EF4-FFF2-40B4-BE49-F238E27FC236}">
                <a16:creationId xmlns:a16="http://schemas.microsoft.com/office/drawing/2014/main" id="{891776FB-6173-49D8-9F32-944FBC4EABB1}"/>
              </a:ext>
            </a:extLst>
          </p:cNvPr>
          <p:cNvSpPr txBox="1"/>
          <p:nvPr/>
        </p:nvSpPr>
        <p:spPr bwMode="white">
          <a:xfrm>
            <a:off x="5587782" y="2361419"/>
            <a:ext cx="1053465" cy="474489"/>
          </a:xfrm>
          <a:prstGeom prst="rect">
            <a:avLst/>
          </a:prstGeom>
        </p:spPr>
        <p:txBody>
          <a:bodyPr vert="horz" wrap="square" lIns="0" tIns="12700" rIns="0" bIns="0" rtlCol="0">
            <a:spAutoFit/>
          </a:bodyPr>
          <a:lstStyle/>
          <a:p>
            <a:pPr marL="12700" algn="ctr">
              <a:lnSpc>
                <a:spcPct val="100000"/>
              </a:lnSpc>
              <a:spcBef>
                <a:spcPts val="100"/>
              </a:spcBef>
            </a:pPr>
            <a:r>
              <a:rPr lang="en-US" sz="3000" dirty="0">
                <a:solidFill>
                  <a:schemeClr val="accent1"/>
                </a:solidFill>
                <a:latin typeface="+mj-lt"/>
                <a:cs typeface="Arial"/>
              </a:rPr>
              <a:t>17%</a:t>
            </a:r>
          </a:p>
        </p:txBody>
      </p:sp>
      <p:sp>
        <p:nvSpPr>
          <p:cNvPr id="23" name="object 23">
            <a:extLst>
              <a:ext uri="{FF2B5EF4-FFF2-40B4-BE49-F238E27FC236}">
                <a16:creationId xmlns:a16="http://schemas.microsoft.com/office/drawing/2014/main" id="{3689D36F-0E74-439C-8BF7-BE388B2B4545}"/>
              </a:ext>
            </a:extLst>
          </p:cNvPr>
          <p:cNvSpPr txBox="1"/>
          <p:nvPr/>
        </p:nvSpPr>
        <p:spPr bwMode="white">
          <a:xfrm>
            <a:off x="7485241" y="2361419"/>
            <a:ext cx="1349375" cy="474489"/>
          </a:xfrm>
          <a:prstGeom prst="rect">
            <a:avLst/>
          </a:prstGeom>
        </p:spPr>
        <p:txBody>
          <a:bodyPr vert="horz" wrap="square" lIns="0" tIns="12700" rIns="0" bIns="0" rtlCol="0">
            <a:spAutoFit/>
          </a:bodyPr>
          <a:lstStyle/>
          <a:p>
            <a:pPr marL="12700" algn="ctr">
              <a:lnSpc>
                <a:spcPct val="100000"/>
              </a:lnSpc>
              <a:spcBef>
                <a:spcPts val="100"/>
              </a:spcBef>
            </a:pPr>
            <a:r>
              <a:rPr lang="en-US" sz="3000" spc="-5" dirty="0">
                <a:solidFill>
                  <a:schemeClr val="accent1"/>
                </a:solidFill>
                <a:latin typeface="+mj-lt"/>
                <a:cs typeface="Arial"/>
              </a:rPr>
              <a:t>37%</a:t>
            </a:r>
            <a:endParaRPr lang="en-US" sz="3000" dirty="0">
              <a:solidFill>
                <a:schemeClr val="accent1"/>
              </a:solidFill>
              <a:latin typeface="+mj-lt"/>
              <a:cs typeface="Arial"/>
            </a:endParaRPr>
          </a:p>
        </p:txBody>
      </p:sp>
      <p:sp>
        <p:nvSpPr>
          <p:cNvPr id="24" name="object 24">
            <a:extLst>
              <a:ext uri="{FF2B5EF4-FFF2-40B4-BE49-F238E27FC236}">
                <a16:creationId xmlns:a16="http://schemas.microsoft.com/office/drawing/2014/main" id="{9396CD8C-7E7D-4CBC-AFB3-A4424860B64E}"/>
              </a:ext>
            </a:extLst>
          </p:cNvPr>
          <p:cNvSpPr txBox="1"/>
          <p:nvPr/>
        </p:nvSpPr>
        <p:spPr bwMode="white">
          <a:xfrm>
            <a:off x="9653275" y="2354394"/>
            <a:ext cx="1092835" cy="474489"/>
          </a:xfrm>
          <a:prstGeom prst="rect">
            <a:avLst/>
          </a:prstGeom>
        </p:spPr>
        <p:txBody>
          <a:bodyPr vert="horz" wrap="square" lIns="0" tIns="12700" rIns="0" bIns="0" rtlCol="0">
            <a:spAutoFit/>
          </a:bodyPr>
          <a:lstStyle/>
          <a:p>
            <a:pPr marL="12700" algn="ctr">
              <a:lnSpc>
                <a:spcPct val="100000"/>
              </a:lnSpc>
              <a:spcBef>
                <a:spcPts val="100"/>
              </a:spcBef>
            </a:pPr>
            <a:r>
              <a:rPr lang="en-US" sz="3000" spc="-5" dirty="0">
                <a:solidFill>
                  <a:schemeClr val="accent1"/>
                </a:solidFill>
                <a:latin typeface="+mj-lt"/>
                <a:cs typeface="Arial"/>
              </a:rPr>
              <a:t>45%</a:t>
            </a:r>
            <a:endParaRPr lang="en-US" sz="3000" dirty="0">
              <a:solidFill>
                <a:schemeClr val="accent1"/>
              </a:solidFill>
              <a:latin typeface="+mj-lt"/>
              <a:cs typeface="Arial"/>
            </a:endParaRPr>
          </a:p>
        </p:txBody>
      </p:sp>
      <p:sp>
        <p:nvSpPr>
          <p:cNvPr id="28" name="object 20">
            <a:extLst>
              <a:ext uri="{FF2B5EF4-FFF2-40B4-BE49-F238E27FC236}">
                <a16:creationId xmlns:a16="http://schemas.microsoft.com/office/drawing/2014/main" id="{B36D2764-7743-4684-BE95-4AE88B7DB06A}"/>
              </a:ext>
            </a:extLst>
          </p:cNvPr>
          <p:cNvSpPr txBox="1"/>
          <p:nvPr/>
        </p:nvSpPr>
        <p:spPr bwMode="white">
          <a:xfrm>
            <a:off x="1352467" y="3449231"/>
            <a:ext cx="1359535" cy="228268"/>
          </a:xfrm>
          <a:prstGeom prst="rect">
            <a:avLst/>
          </a:prstGeom>
        </p:spPr>
        <p:txBody>
          <a:bodyPr vert="horz" wrap="square" lIns="0" tIns="12700" rIns="0" bIns="0" rtlCol="0">
            <a:spAutoFit/>
          </a:bodyPr>
          <a:lstStyle/>
          <a:p>
            <a:pPr marL="12700">
              <a:lnSpc>
                <a:spcPct val="100000"/>
              </a:lnSpc>
              <a:spcBef>
                <a:spcPts val="100"/>
              </a:spcBef>
            </a:pPr>
            <a:r>
              <a:rPr lang="en-US" sz="1400" dirty="0">
                <a:solidFill>
                  <a:schemeClr val="bg2">
                    <a:lumMod val="20000"/>
                    <a:lumOff val="80000"/>
                  </a:schemeClr>
                </a:solidFill>
                <a:cs typeface="Arial"/>
              </a:rPr>
              <a:t>Customer 1</a:t>
            </a:r>
          </a:p>
        </p:txBody>
      </p:sp>
      <p:sp>
        <p:nvSpPr>
          <p:cNvPr id="29" name="object 27" descr="Beige rectangle">
            <a:extLst>
              <a:ext uri="{FF2B5EF4-FFF2-40B4-BE49-F238E27FC236}">
                <a16:creationId xmlns:a16="http://schemas.microsoft.com/office/drawing/2014/main" id="{CE178D24-EC15-4677-8CE4-B6FAE887C7CE}"/>
              </a:ext>
            </a:extLst>
          </p:cNvPr>
          <p:cNvSpPr/>
          <p:nvPr/>
        </p:nvSpPr>
        <p:spPr>
          <a:xfrm>
            <a:off x="947015" y="1341198"/>
            <a:ext cx="2808000" cy="0"/>
          </a:xfrm>
          <a:custGeom>
            <a:avLst/>
            <a:gdLst/>
            <a:ahLst/>
            <a:cxnLst/>
            <a:rect l="l" t="t" r="r" b="b"/>
            <a:pathLst>
              <a:path w="2501265">
                <a:moveTo>
                  <a:pt x="0" y="0"/>
                </a:moveTo>
                <a:lnTo>
                  <a:pt x="2500883" y="0"/>
                </a:lnTo>
              </a:path>
            </a:pathLst>
          </a:custGeom>
          <a:ln w="54863">
            <a:solidFill>
              <a:schemeClr val="accent1"/>
            </a:solidFill>
          </a:ln>
        </p:spPr>
        <p:txBody>
          <a:bodyPr wrap="square" lIns="0" tIns="0" rIns="0" bIns="0" rtlCol="0"/>
          <a:lstStyle/>
          <a:p>
            <a:endParaRPr lang="en-US" dirty="0"/>
          </a:p>
        </p:txBody>
      </p:sp>
      <p:sp>
        <p:nvSpPr>
          <p:cNvPr id="4" name="Rectangle 3">
            <a:extLst>
              <a:ext uri="{FF2B5EF4-FFF2-40B4-BE49-F238E27FC236}">
                <a16:creationId xmlns:a16="http://schemas.microsoft.com/office/drawing/2014/main" id="{AD39D096-C87A-4096-8E8C-6439C9C6C3A2}"/>
              </a:ext>
            </a:extLst>
          </p:cNvPr>
          <p:cNvSpPr/>
          <p:nvPr/>
        </p:nvSpPr>
        <p:spPr>
          <a:xfrm>
            <a:off x="8975725" y="4189906"/>
            <a:ext cx="2268537" cy="1255219"/>
          </a:xfrm>
          <a:prstGeom prst="rect">
            <a:avLst/>
          </a:prstGeom>
          <a:solidFill>
            <a:schemeClr val="accent1"/>
          </a:solidFill>
        </p:spPr>
        <p:txBody>
          <a:bodyPr wrap="square" anchor="ctr" anchorCtr="0">
            <a:noAutofit/>
          </a:bodyPr>
          <a:lstStyle/>
          <a:p>
            <a:pPr marL="237490">
              <a:lnSpc>
                <a:spcPct val="100000"/>
              </a:lnSpc>
              <a:spcBef>
                <a:spcPts val="1055"/>
              </a:spcBef>
            </a:pPr>
            <a:r>
              <a:rPr lang="en-US" sz="1200" b="1" i="1" spc="-15" dirty="0">
                <a:solidFill>
                  <a:schemeClr val="tx2">
                    <a:alpha val="70000"/>
                  </a:schemeClr>
                </a:solidFill>
                <a:cs typeface="Arial"/>
              </a:rPr>
              <a:t>Suspendisse sit amet ipsum finibus justo viverra blandit. Ut congue quis tortor eget sodales. </a:t>
            </a:r>
          </a:p>
        </p:txBody>
      </p:sp>
      <p:sp>
        <p:nvSpPr>
          <p:cNvPr id="25" name="Rectangle 24">
            <a:extLst>
              <a:ext uri="{FF2B5EF4-FFF2-40B4-BE49-F238E27FC236}">
                <a16:creationId xmlns:a16="http://schemas.microsoft.com/office/drawing/2014/main" id="{63B82A35-4350-476B-8C5A-D6A684747697}"/>
              </a:ext>
            </a:extLst>
          </p:cNvPr>
          <p:cNvSpPr/>
          <p:nvPr/>
        </p:nvSpPr>
        <p:spPr>
          <a:xfrm>
            <a:off x="8975724" y="6122074"/>
            <a:ext cx="2268537" cy="370800"/>
          </a:xfrm>
          <a:prstGeom prst="rect">
            <a:avLst/>
          </a:prstGeom>
          <a:noFill/>
        </p:spPr>
        <p:txBody>
          <a:bodyPr wrap="square" anchor="ctr" anchorCtr="0">
            <a:noAutofit/>
          </a:bodyPr>
          <a:lstStyle/>
          <a:p>
            <a:pPr marL="139700" marR="301625" indent="-127635">
              <a:lnSpc>
                <a:spcPct val="100000"/>
              </a:lnSpc>
              <a:spcBef>
                <a:spcPts val="490"/>
              </a:spcBef>
            </a:pPr>
            <a:r>
              <a:rPr lang="en-US" sz="1200" i="1" spc="-5" dirty="0">
                <a:solidFill>
                  <a:schemeClr val="tx2">
                    <a:alpha val="70000"/>
                  </a:schemeClr>
                </a:solidFill>
                <a:cs typeface="Arial"/>
              </a:rPr>
              <a:t>** Lorem ipsum dolor sit amet</a:t>
            </a:r>
            <a:endParaRPr lang="en-US" sz="1200" dirty="0">
              <a:solidFill>
                <a:schemeClr val="tx2">
                  <a:alpha val="70000"/>
                </a:schemeClr>
              </a:solidFill>
              <a:cs typeface="Arial"/>
            </a:endParaRPr>
          </a:p>
        </p:txBody>
      </p:sp>
      <p:sp>
        <p:nvSpPr>
          <p:cNvPr id="26" name="Rectangle 25">
            <a:extLst>
              <a:ext uri="{FF2B5EF4-FFF2-40B4-BE49-F238E27FC236}">
                <a16:creationId xmlns:a16="http://schemas.microsoft.com/office/drawing/2014/main" id="{447A1645-EFC8-4537-A5ED-3F261355CC99}"/>
              </a:ext>
            </a:extLst>
          </p:cNvPr>
          <p:cNvSpPr/>
          <p:nvPr/>
        </p:nvSpPr>
        <p:spPr>
          <a:xfrm>
            <a:off x="8975723" y="5769216"/>
            <a:ext cx="2268537" cy="370800"/>
          </a:xfrm>
          <a:prstGeom prst="rect">
            <a:avLst/>
          </a:prstGeom>
          <a:noFill/>
        </p:spPr>
        <p:txBody>
          <a:bodyPr wrap="square" anchor="ctr" anchorCtr="0">
            <a:noAutofit/>
          </a:bodyPr>
          <a:lstStyle/>
          <a:p>
            <a:pPr marL="12700">
              <a:lnSpc>
                <a:spcPct val="100000"/>
              </a:lnSpc>
              <a:spcBef>
                <a:spcPts val="509"/>
              </a:spcBef>
            </a:pPr>
            <a:r>
              <a:rPr lang="en-US" sz="1200" i="1" spc="-5" dirty="0">
                <a:solidFill>
                  <a:schemeClr val="tx2">
                    <a:alpha val="70000"/>
                  </a:schemeClr>
                </a:solidFill>
                <a:cs typeface="Arial"/>
              </a:rPr>
              <a:t>* Lorem ipsum dolor sit amet</a:t>
            </a:r>
            <a:endParaRPr lang="en-US" sz="1200" dirty="0">
              <a:solidFill>
                <a:schemeClr val="tx2">
                  <a:alpha val="70000"/>
                </a:schemeClr>
              </a:solidFill>
              <a:cs typeface="Arial"/>
            </a:endParaRPr>
          </a:p>
        </p:txBody>
      </p:sp>
    </p:spTree>
    <p:extLst>
      <p:ext uri="{BB962C8B-B14F-4D97-AF65-F5344CB8AC3E}">
        <p14:creationId xmlns:p14="http://schemas.microsoft.com/office/powerpoint/2010/main" val="22120906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1" name="Picture Placeholder 10" descr="People discuss something">
            <a:extLst>
              <a:ext uri="{FF2B5EF4-FFF2-40B4-BE49-F238E27FC236}">
                <a16:creationId xmlns:a16="http://schemas.microsoft.com/office/drawing/2014/main" id="{AA6A75DC-BE31-480B-B034-B1DF7AFA5097}"/>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a:stretch/>
        </p:blipFill>
        <p:spPr>
          <a:xfrm>
            <a:off x="0" y="3115389"/>
            <a:ext cx="12192000" cy="3742611"/>
          </a:xfrm>
        </p:spPr>
      </p:pic>
      <p:sp>
        <p:nvSpPr>
          <p:cNvPr id="12" name="object 3" descr="Blue rectangle">
            <a:extLst>
              <a:ext uri="{FF2B5EF4-FFF2-40B4-BE49-F238E27FC236}">
                <a16:creationId xmlns:a16="http://schemas.microsoft.com/office/drawing/2014/main" id="{CDEEA71D-C3B3-45BB-A776-D17D92A58127}"/>
              </a:ext>
            </a:extLst>
          </p:cNvPr>
          <p:cNvSpPr/>
          <p:nvPr/>
        </p:nvSpPr>
        <p:spPr>
          <a:xfrm>
            <a:off x="2400" y="3115389"/>
            <a:ext cx="12189600" cy="3742611"/>
          </a:xfrm>
          <a:custGeom>
            <a:avLst/>
            <a:gdLst/>
            <a:ahLst/>
            <a:cxnLst/>
            <a:rect l="l" t="t" r="r" b="b"/>
            <a:pathLst>
              <a:path w="12189460" h="6858000">
                <a:moveTo>
                  <a:pt x="0" y="6858000"/>
                </a:moveTo>
                <a:lnTo>
                  <a:pt x="12188952" y="6858000"/>
                </a:lnTo>
                <a:lnTo>
                  <a:pt x="12188952" y="0"/>
                </a:lnTo>
                <a:lnTo>
                  <a:pt x="0" y="0"/>
                </a:lnTo>
                <a:lnTo>
                  <a:pt x="0" y="6858000"/>
                </a:lnTo>
                <a:close/>
              </a:path>
            </a:pathLst>
          </a:custGeom>
          <a:solidFill>
            <a:schemeClr val="tx2">
              <a:alpha val="80000"/>
            </a:schemeClr>
          </a:solidFill>
        </p:spPr>
        <p:txBody>
          <a:bodyPr wrap="square" lIns="0" tIns="0" rIns="0" bIns="0" rtlCol="0"/>
          <a:lstStyle/>
          <a:p>
            <a:endParaRPr lang="en-US" dirty="0"/>
          </a:p>
        </p:txBody>
      </p:sp>
      <p:sp>
        <p:nvSpPr>
          <p:cNvPr id="13" name="Oval 12" descr="Beige oval">
            <a:extLst>
              <a:ext uri="{FF2B5EF4-FFF2-40B4-BE49-F238E27FC236}">
                <a16:creationId xmlns:a16="http://schemas.microsoft.com/office/drawing/2014/main" id="{F336552F-CA64-452F-9BD8-01334388BFF5}"/>
              </a:ext>
            </a:extLst>
          </p:cNvPr>
          <p:cNvSpPr/>
          <p:nvPr/>
        </p:nvSpPr>
        <p:spPr>
          <a:xfrm>
            <a:off x="11562237" y="6227432"/>
            <a:ext cx="266400" cy="2664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id="{F9ADB42F-AE48-4323-897F-DB5A083BD103}"/>
              </a:ext>
            </a:extLst>
          </p:cNvPr>
          <p:cNvSpPr>
            <a:spLocks noGrp="1"/>
          </p:cNvSpPr>
          <p:nvPr>
            <p:ph type="title"/>
          </p:nvPr>
        </p:nvSpPr>
        <p:spPr>
          <a:xfrm>
            <a:off x="806168" y="365125"/>
            <a:ext cx="10515600" cy="1325563"/>
          </a:xfrm>
        </p:spPr>
        <p:txBody>
          <a:bodyPr/>
          <a:lstStyle/>
          <a:p>
            <a:r>
              <a:rPr lang="en-US" dirty="0"/>
              <a:t>REVENUE MODEL</a:t>
            </a:r>
          </a:p>
        </p:txBody>
      </p:sp>
      <p:sp>
        <p:nvSpPr>
          <p:cNvPr id="4" name="Text Placeholder 3">
            <a:extLst>
              <a:ext uri="{FF2B5EF4-FFF2-40B4-BE49-F238E27FC236}">
                <a16:creationId xmlns:a16="http://schemas.microsoft.com/office/drawing/2014/main" id="{293C1E99-672F-46AE-BB08-DD22B0928366}"/>
              </a:ext>
            </a:extLst>
          </p:cNvPr>
          <p:cNvSpPr>
            <a:spLocks noGrp="1"/>
          </p:cNvSpPr>
          <p:nvPr>
            <p:ph type="body" idx="1"/>
          </p:nvPr>
        </p:nvSpPr>
        <p:spPr bwMode="white">
          <a:xfrm>
            <a:off x="2153349" y="1985963"/>
            <a:ext cx="3789362" cy="823912"/>
          </a:xfrm>
        </p:spPr>
        <p:txBody>
          <a:bodyPr/>
          <a:lstStyle/>
          <a:p>
            <a:r>
              <a:rPr lang="en-US" dirty="0"/>
              <a:t>Ut fermentum a magna </a:t>
            </a:r>
          </a:p>
        </p:txBody>
      </p:sp>
      <p:sp>
        <p:nvSpPr>
          <p:cNvPr id="5" name="Content Placeholder 4">
            <a:extLst>
              <a:ext uri="{FF2B5EF4-FFF2-40B4-BE49-F238E27FC236}">
                <a16:creationId xmlns:a16="http://schemas.microsoft.com/office/drawing/2014/main" id="{6DEAD4F2-C5CC-44E9-A092-76413D5CA7F4}"/>
              </a:ext>
            </a:extLst>
          </p:cNvPr>
          <p:cNvSpPr>
            <a:spLocks noGrp="1"/>
          </p:cNvSpPr>
          <p:nvPr>
            <p:ph sz="half" idx="2"/>
          </p:nvPr>
        </p:nvSpPr>
        <p:spPr bwMode="white">
          <a:xfrm>
            <a:off x="2116773" y="3434047"/>
            <a:ext cx="3789362" cy="2755616"/>
          </a:xfrm>
        </p:spPr>
        <p:txBody>
          <a:bodyPr>
            <a:normAutofit/>
          </a:bodyPr>
          <a:lstStyle/>
          <a:p>
            <a:pPr>
              <a:lnSpc>
                <a:spcPct val="125000"/>
              </a:lnSpc>
              <a:spcBef>
                <a:spcPts val="100"/>
              </a:spcBef>
              <a:buClr>
                <a:schemeClr val="accent1"/>
              </a:buClr>
            </a:pPr>
            <a:r>
              <a:rPr lang="en-US" sz="1800" i="1" dirty="0">
                <a:solidFill>
                  <a:srgbClr val="FFFFFF"/>
                </a:solidFill>
                <a:cs typeface="Arial"/>
              </a:rPr>
              <a:t>Lorem ipsum</a:t>
            </a:r>
            <a:r>
              <a:rPr lang="en-US" sz="1800" i="1" spc="-5" dirty="0">
                <a:solidFill>
                  <a:srgbClr val="FFFFFF"/>
                </a:solidFill>
                <a:cs typeface="Arial"/>
              </a:rPr>
              <a:t>:</a:t>
            </a:r>
            <a:r>
              <a:rPr lang="en-US" sz="1800" i="1" spc="-45" dirty="0">
                <a:solidFill>
                  <a:srgbClr val="FFFFFF"/>
                </a:solidFill>
                <a:cs typeface="Arial"/>
              </a:rPr>
              <a:t> </a:t>
            </a:r>
            <a:r>
              <a:rPr lang="en-US" sz="1800" b="1" i="1" spc="-5" dirty="0">
                <a:solidFill>
                  <a:schemeClr val="accent1"/>
                </a:solidFill>
                <a:cs typeface="Arial"/>
              </a:rPr>
              <a:t>10%-17%</a:t>
            </a:r>
            <a:endParaRPr lang="en-US" sz="1800" i="1" dirty="0">
              <a:solidFill>
                <a:schemeClr val="accent1"/>
              </a:solidFill>
              <a:cs typeface="Arial"/>
            </a:endParaRPr>
          </a:p>
          <a:p>
            <a:pPr>
              <a:lnSpc>
                <a:spcPct val="125000"/>
              </a:lnSpc>
              <a:buClr>
                <a:schemeClr val="accent1"/>
              </a:buClr>
            </a:pPr>
            <a:r>
              <a:rPr lang="en-US" sz="1800" i="1" spc="-5" dirty="0">
                <a:solidFill>
                  <a:srgbClr val="FFFFFF"/>
                </a:solidFill>
                <a:cs typeface="Arial"/>
              </a:rPr>
              <a:t>Dolor sit amet: </a:t>
            </a:r>
            <a:r>
              <a:rPr lang="en-US" sz="1800" b="1" i="1" spc="-5" dirty="0">
                <a:solidFill>
                  <a:schemeClr val="accent1"/>
                </a:solidFill>
                <a:cs typeface="Arial"/>
              </a:rPr>
              <a:t>13%- 17%</a:t>
            </a:r>
          </a:p>
          <a:p>
            <a:pPr>
              <a:lnSpc>
                <a:spcPct val="125000"/>
              </a:lnSpc>
              <a:buClr>
                <a:schemeClr val="accent1"/>
              </a:buClr>
            </a:pPr>
            <a:r>
              <a:rPr lang="en-US" sz="1800" i="1" spc="-5" dirty="0">
                <a:solidFill>
                  <a:srgbClr val="FFFFFF"/>
                </a:solidFill>
                <a:cs typeface="Arial"/>
              </a:rPr>
              <a:t>Consectetur</a:t>
            </a:r>
            <a:r>
              <a:rPr lang="en-US" sz="1800" i="1" spc="-35" dirty="0">
                <a:solidFill>
                  <a:srgbClr val="FFFFFF"/>
                </a:solidFill>
                <a:cs typeface="Arial"/>
              </a:rPr>
              <a:t>:</a:t>
            </a:r>
            <a:r>
              <a:rPr lang="en-US" sz="1800" i="1" spc="-15" dirty="0">
                <a:solidFill>
                  <a:srgbClr val="FFFFFF"/>
                </a:solidFill>
                <a:cs typeface="Arial"/>
              </a:rPr>
              <a:t> </a:t>
            </a:r>
            <a:r>
              <a:rPr lang="en-US" sz="1800" b="1" i="1" spc="-5" dirty="0">
                <a:solidFill>
                  <a:schemeClr val="accent1"/>
                </a:solidFill>
                <a:cs typeface="Arial"/>
              </a:rPr>
              <a:t>5%-10%</a:t>
            </a:r>
          </a:p>
          <a:p>
            <a:pPr marR="775335">
              <a:lnSpc>
                <a:spcPct val="125000"/>
              </a:lnSpc>
              <a:spcBef>
                <a:spcPts val="1800"/>
              </a:spcBef>
              <a:buClr>
                <a:schemeClr val="accent1"/>
              </a:buClr>
            </a:pPr>
            <a:r>
              <a:rPr lang="en-US" sz="1800" i="1" dirty="0">
                <a:solidFill>
                  <a:srgbClr val="FFFFFF"/>
                </a:solidFill>
                <a:cs typeface="Arial"/>
              </a:rPr>
              <a:t>Adipiscing: </a:t>
            </a:r>
            <a:r>
              <a:rPr lang="en-US" sz="1800" b="1" i="1" spc="-5" dirty="0">
                <a:solidFill>
                  <a:schemeClr val="accent1"/>
                </a:solidFill>
                <a:cs typeface="Arial"/>
              </a:rPr>
              <a:t>$25 service fee</a:t>
            </a:r>
          </a:p>
          <a:p>
            <a:pPr>
              <a:lnSpc>
                <a:spcPct val="125000"/>
              </a:lnSpc>
              <a:buClr>
                <a:schemeClr val="accent1"/>
              </a:buClr>
            </a:pPr>
            <a:r>
              <a:rPr lang="en-US" sz="1800" i="1" spc="-25" dirty="0">
                <a:solidFill>
                  <a:srgbClr val="FFFFFF"/>
                </a:solidFill>
                <a:cs typeface="Arial"/>
              </a:rPr>
              <a:t>Etiam aliquet</a:t>
            </a:r>
            <a:r>
              <a:rPr lang="en-US" sz="1800" i="1" dirty="0">
                <a:solidFill>
                  <a:srgbClr val="FFFFFF"/>
                </a:solidFill>
                <a:cs typeface="Arial"/>
              </a:rPr>
              <a:t>:</a:t>
            </a:r>
            <a:r>
              <a:rPr lang="en-US" sz="1800" i="1" spc="-60" dirty="0">
                <a:solidFill>
                  <a:srgbClr val="FFFFFF"/>
                </a:solidFill>
                <a:cs typeface="Arial"/>
              </a:rPr>
              <a:t> </a:t>
            </a:r>
            <a:r>
              <a:rPr lang="en-US" sz="1800" b="1" i="1" spc="-5" dirty="0">
                <a:solidFill>
                  <a:schemeClr val="accent1"/>
                </a:solidFill>
                <a:cs typeface="Arial"/>
              </a:rPr>
              <a:t>30%-33%</a:t>
            </a:r>
          </a:p>
        </p:txBody>
      </p:sp>
      <p:sp>
        <p:nvSpPr>
          <p:cNvPr id="6" name="Text Placeholder 5">
            <a:extLst>
              <a:ext uri="{FF2B5EF4-FFF2-40B4-BE49-F238E27FC236}">
                <a16:creationId xmlns:a16="http://schemas.microsoft.com/office/drawing/2014/main" id="{38A73375-FA03-4191-8AD5-B40CD9B59B94}"/>
              </a:ext>
            </a:extLst>
          </p:cNvPr>
          <p:cNvSpPr>
            <a:spLocks noGrp="1"/>
          </p:cNvSpPr>
          <p:nvPr>
            <p:ph type="body" sz="quarter" idx="3"/>
          </p:nvPr>
        </p:nvSpPr>
        <p:spPr bwMode="white"/>
        <p:txBody>
          <a:bodyPr/>
          <a:lstStyle/>
          <a:p>
            <a:r>
              <a:rPr lang="en-US" dirty="0"/>
              <a:t>Ut congue quis tortor </a:t>
            </a:r>
          </a:p>
        </p:txBody>
      </p:sp>
      <p:sp>
        <p:nvSpPr>
          <p:cNvPr id="7" name="Content Placeholder 6">
            <a:extLst>
              <a:ext uri="{FF2B5EF4-FFF2-40B4-BE49-F238E27FC236}">
                <a16:creationId xmlns:a16="http://schemas.microsoft.com/office/drawing/2014/main" id="{7E0C6FDF-5982-4E37-B65D-F7B05D0FFB52}"/>
              </a:ext>
            </a:extLst>
          </p:cNvPr>
          <p:cNvSpPr>
            <a:spLocks noGrp="1"/>
          </p:cNvSpPr>
          <p:nvPr>
            <p:ph sz="quarter" idx="4"/>
          </p:nvPr>
        </p:nvSpPr>
        <p:spPr bwMode="white"/>
        <p:txBody>
          <a:bodyPr>
            <a:normAutofit/>
          </a:bodyPr>
          <a:lstStyle/>
          <a:p>
            <a:pPr>
              <a:lnSpc>
                <a:spcPct val="125000"/>
              </a:lnSpc>
              <a:spcBef>
                <a:spcPts val="100"/>
              </a:spcBef>
              <a:buClr>
                <a:schemeClr val="accent1"/>
              </a:buClr>
            </a:pPr>
            <a:r>
              <a:rPr lang="en-US" sz="1800" i="1" spc="-5" dirty="0">
                <a:solidFill>
                  <a:srgbClr val="FFFFFF"/>
                </a:solidFill>
                <a:cs typeface="Arial"/>
              </a:rPr>
              <a:t>Dolor sit amet</a:t>
            </a:r>
            <a:r>
              <a:rPr lang="en-US" sz="1800" i="1" dirty="0">
                <a:solidFill>
                  <a:srgbClr val="FFFFFF"/>
                </a:solidFill>
                <a:cs typeface="Arial"/>
              </a:rPr>
              <a:t>: </a:t>
            </a:r>
            <a:r>
              <a:rPr lang="en-US" sz="1800" b="1" i="1" spc="-5" dirty="0">
                <a:solidFill>
                  <a:schemeClr val="accent1"/>
                </a:solidFill>
                <a:cs typeface="Arial"/>
              </a:rPr>
              <a:t>6 – 9 months</a:t>
            </a:r>
          </a:p>
          <a:p>
            <a:pPr>
              <a:lnSpc>
                <a:spcPct val="125000"/>
              </a:lnSpc>
              <a:buClr>
                <a:schemeClr val="accent1"/>
              </a:buClr>
            </a:pPr>
            <a:r>
              <a:rPr lang="en-US" sz="1800" i="1" dirty="0">
                <a:solidFill>
                  <a:srgbClr val="FFFFFF"/>
                </a:solidFill>
                <a:cs typeface="Arial"/>
              </a:rPr>
              <a:t>Consectetur: </a:t>
            </a:r>
            <a:r>
              <a:rPr lang="en-US" sz="1800" b="1" i="1" spc="-5" dirty="0">
                <a:solidFill>
                  <a:schemeClr val="accent1"/>
                </a:solidFill>
                <a:cs typeface="Arial"/>
              </a:rPr>
              <a:t>9 – 12 months</a:t>
            </a:r>
          </a:p>
          <a:p>
            <a:pPr>
              <a:lnSpc>
                <a:spcPct val="125000"/>
              </a:lnSpc>
              <a:buClr>
                <a:schemeClr val="accent1"/>
              </a:buClr>
            </a:pPr>
            <a:r>
              <a:rPr lang="en-US" sz="1800" i="1" dirty="0">
                <a:solidFill>
                  <a:srgbClr val="FFFFFF"/>
                </a:solidFill>
                <a:cs typeface="Arial"/>
              </a:rPr>
              <a:t>Adipiscing: </a:t>
            </a:r>
            <a:r>
              <a:rPr lang="en-US" sz="1800" b="1" i="1" spc="-5" dirty="0">
                <a:solidFill>
                  <a:schemeClr val="accent1"/>
                </a:solidFill>
                <a:cs typeface="Arial"/>
              </a:rPr>
              <a:t>immediate</a:t>
            </a:r>
          </a:p>
          <a:p>
            <a:pPr>
              <a:lnSpc>
                <a:spcPct val="125000"/>
              </a:lnSpc>
              <a:buClr>
                <a:schemeClr val="accent1"/>
              </a:buClr>
            </a:pPr>
            <a:r>
              <a:rPr lang="en-US" sz="1800" i="1" dirty="0">
                <a:solidFill>
                  <a:srgbClr val="FFFFFF"/>
                </a:solidFill>
                <a:cs typeface="Arial"/>
              </a:rPr>
              <a:t>Etiam aliquet: </a:t>
            </a:r>
            <a:r>
              <a:rPr lang="en-US" sz="1800" b="1" i="1" spc="-5" dirty="0">
                <a:solidFill>
                  <a:schemeClr val="accent1"/>
                </a:solidFill>
                <a:cs typeface="Arial"/>
              </a:rPr>
              <a:t>depends</a:t>
            </a:r>
            <a:endParaRPr lang="en-US" sz="1800" i="1" dirty="0"/>
          </a:p>
        </p:txBody>
      </p:sp>
      <p:sp>
        <p:nvSpPr>
          <p:cNvPr id="8" name="Slide Number Placeholder 7">
            <a:extLst>
              <a:ext uri="{FF2B5EF4-FFF2-40B4-BE49-F238E27FC236}">
                <a16:creationId xmlns:a16="http://schemas.microsoft.com/office/drawing/2014/main" id="{68F7FB6B-EAC9-40F7-9522-61A8D53EFAF9}"/>
              </a:ext>
            </a:extLst>
          </p:cNvPr>
          <p:cNvSpPr>
            <a:spLocks noGrp="1"/>
          </p:cNvSpPr>
          <p:nvPr>
            <p:ph type="sldNum" sz="quarter" idx="12"/>
          </p:nvPr>
        </p:nvSpPr>
        <p:spPr/>
        <p:txBody>
          <a:bodyPr/>
          <a:lstStyle/>
          <a:p>
            <a:fld id="{82EE24B5-652C-4DB5-B7C3-B5BBEC1280B1}" type="slidenum">
              <a:rPr lang="en-US" smtClean="0"/>
              <a:t>21</a:t>
            </a:fld>
            <a:endParaRPr lang="en-US" dirty="0"/>
          </a:p>
        </p:txBody>
      </p:sp>
      <p:sp>
        <p:nvSpPr>
          <p:cNvPr id="9" name="object 5" descr="Beige rectangle">
            <a:extLst>
              <a:ext uri="{FF2B5EF4-FFF2-40B4-BE49-F238E27FC236}">
                <a16:creationId xmlns:a16="http://schemas.microsoft.com/office/drawing/2014/main" id="{890F7762-BD37-4D33-9F80-1DA07B5E172E}"/>
              </a:ext>
            </a:extLst>
          </p:cNvPr>
          <p:cNvSpPr/>
          <p:nvPr/>
        </p:nvSpPr>
        <p:spPr>
          <a:xfrm>
            <a:off x="915637" y="1346384"/>
            <a:ext cx="3672000" cy="0"/>
          </a:xfrm>
          <a:custGeom>
            <a:avLst/>
            <a:gdLst/>
            <a:ahLst/>
            <a:cxnLst/>
            <a:rect l="l" t="t" r="r" b="b"/>
            <a:pathLst>
              <a:path w="3931920">
                <a:moveTo>
                  <a:pt x="0" y="0"/>
                </a:moveTo>
                <a:lnTo>
                  <a:pt x="3931920" y="0"/>
                </a:lnTo>
              </a:path>
            </a:pathLst>
          </a:custGeom>
          <a:ln w="54864">
            <a:solidFill>
              <a:schemeClr val="accent1"/>
            </a:solidFill>
          </a:ln>
        </p:spPr>
        <p:txBody>
          <a:bodyPr wrap="square" lIns="0" tIns="0" rIns="0" bIns="0" rtlCol="0"/>
          <a:lstStyle/>
          <a:p>
            <a:endParaRPr lang="en-US" dirty="0"/>
          </a:p>
        </p:txBody>
      </p:sp>
    </p:spTree>
    <p:extLst>
      <p:ext uri="{BB962C8B-B14F-4D97-AF65-F5344CB8AC3E}">
        <p14:creationId xmlns:p14="http://schemas.microsoft.com/office/powerpoint/2010/main" val="33270198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60760E-5794-42A9-8E56-3837F4FC7351}"/>
              </a:ext>
            </a:extLst>
          </p:cNvPr>
          <p:cNvSpPr>
            <a:spLocks noGrp="1"/>
          </p:cNvSpPr>
          <p:nvPr>
            <p:ph type="title"/>
          </p:nvPr>
        </p:nvSpPr>
        <p:spPr/>
        <p:txBody>
          <a:bodyPr/>
          <a:lstStyle/>
          <a:p>
            <a:r>
              <a:rPr lang="en-US" dirty="0"/>
              <a:t>SALES FORECAST</a:t>
            </a:r>
          </a:p>
        </p:txBody>
      </p:sp>
      <p:sp>
        <p:nvSpPr>
          <p:cNvPr id="3" name="Slide Number Placeholder 2">
            <a:extLst>
              <a:ext uri="{FF2B5EF4-FFF2-40B4-BE49-F238E27FC236}">
                <a16:creationId xmlns:a16="http://schemas.microsoft.com/office/drawing/2014/main" id="{C2351522-D6A9-4849-85EE-913E456DD3E6}"/>
              </a:ext>
            </a:extLst>
          </p:cNvPr>
          <p:cNvSpPr>
            <a:spLocks noGrp="1"/>
          </p:cNvSpPr>
          <p:nvPr>
            <p:ph type="sldNum" sz="quarter" idx="12"/>
          </p:nvPr>
        </p:nvSpPr>
        <p:spPr/>
        <p:txBody>
          <a:bodyPr/>
          <a:lstStyle/>
          <a:p>
            <a:fld id="{82EE24B5-652C-4DB5-B7C3-B5BBEC1280B1}" type="slidenum">
              <a:rPr lang="en-US" smtClean="0"/>
              <a:t>22</a:t>
            </a:fld>
            <a:endParaRPr lang="en-US" dirty="0"/>
          </a:p>
        </p:txBody>
      </p:sp>
      <p:graphicFrame>
        <p:nvGraphicFramePr>
          <p:cNvPr id="4" name="Content Placeholder 7" descr="Table">
            <a:extLst>
              <a:ext uri="{FF2B5EF4-FFF2-40B4-BE49-F238E27FC236}">
                <a16:creationId xmlns:a16="http://schemas.microsoft.com/office/drawing/2014/main" id="{E90E34E9-7D18-4CB9-B198-BB2D0AC695E4}"/>
              </a:ext>
            </a:extLst>
          </p:cNvPr>
          <p:cNvGraphicFramePr>
            <a:graphicFrameLocks/>
          </p:cNvGraphicFramePr>
          <p:nvPr>
            <p:extLst>
              <p:ext uri="{D42A27DB-BD31-4B8C-83A1-F6EECF244321}">
                <p14:modId xmlns:p14="http://schemas.microsoft.com/office/powerpoint/2010/main" val="4260350806"/>
              </p:ext>
            </p:extLst>
          </p:nvPr>
        </p:nvGraphicFramePr>
        <p:xfrm>
          <a:off x="1770186" y="1702055"/>
          <a:ext cx="7997703" cy="1483360"/>
        </p:xfrm>
        <a:graphic>
          <a:graphicData uri="http://schemas.openxmlformats.org/drawingml/2006/table">
            <a:tbl>
              <a:tblPr firstRow="1" bandRow="1">
                <a:tableStyleId>{5C22544A-7EE6-4342-B048-85BDC9FD1C3A}</a:tableStyleId>
              </a:tblPr>
              <a:tblGrid>
                <a:gridCol w="3278895">
                  <a:extLst>
                    <a:ext uri="{9D8B030D-6E8A-4147-A177-3AD203B41FA5}">
                      <a16:colId xmlns:a16="http://schemas.microsoft.com/office/drawing/2014/main" val="2120316286"/>
                    </a:ext>
                  </a:extLst>
                </a:gridCol>
                <a:gridCol w="1572936">
                  <a:extLst>
                    <a:ext uri="{9D8B030D-6E8A-4147-A177-3AD203B41FA5}">
                      <a16:colId xmlns:a16="http://schemas.microsoft.com/office/drawing/2014/main" val="3254578854"/>
                    </a:ext>
                  </a:extLst>
                </a:gridCol>
                <a:gridCol w="1572936">
                  <a:extLst>
                    <a:ext uri="{9D8B030D-6E8A-4147-A177-3AD203B41FA5}">
                      <a16:colId xmlns:a16="http://schemas.microsoft.com/office/drawing/2014/main" val="2480324120"/>
                    </a:ext>
                  </a:extLst>
                </a:gridCol>
                <a:gridCol w="1572936">
                  <a:extLst>
                    <a:ext uri="{9D8B030D-6E8A-4147-A177-3AD203B41FA5}">
                      <a16:colId xmlns:a16="http://schemas.microsoft.com/office/drawing/2014/main" val="3000376450"/>
                    </a:ext>
                  </a:extLst>
                </a:gridCol>
              </a:tblGrid>
              <a:tr h="370840">
                <a:tc>
                  <a:txBody>
                    <a:bodyPr/>
                    <a:lstStyle/>
                    <a:p>
                      <a:pPr marL="227965">
                        <a:lnSpc>
                          <a:spcPct val="100000"/>
                        </a:lnSpc>
                        <a:spcBef>
                          <a:spcPts val="785"/>
                        </a:spcBef>
                      </a:pPr>
                      <a:r>
                        <a:rPr sz="1400" b="1" dirty="0">
                          <a:solidFill>
                            <a:schemeClr val="bg2">
                              <a:lumMod val="20000"/>
                              <a:lumOff val="80000"/>
                            </a:schemeClr>
                          </a:solidFill>
                          <a:latin typeface="+mn-lt"/>
                          <a:cs typeface="Arial"/>
                        </a:rPr>
                        <a:t>3 YEAR SALES</a:t>
                      </a:r>
                      <a:r>
                        <a:rPr sz="1400" b="1" spc="-55" dirty="0">
                          <a:solidFill>
                            <a:schemeClr val="bg2">
                              <a:lumMod val="20000"/>
                              <a:lumOff val="80000"/>
                            </a:schemeClr>
                          </a:solidFill>
                          <a:latin typeface="+mn-lt"/>
                          <a:cs typeface="Arial"/>
                        </a:rPr>
                        <a:t> </a:t>
                      </a:r>
                      <a:r>
                        <a:rPr sz="1400" b="1" spc="-10" dirty="0">
                          <a:solidFill>
                            <a:schemeClr val="bg2">
                              <a:lumMod val="20000"/>
                              <a:lumOff val="80000"/>
                            </a:schemeClr>
                          </a:solidFill>
                          <a:latin typeface="+mn-lt"/>
                          <a:cs typeface="Arial"/>
                        </a:rPr>
                        <a:t>SUMMARY</a:t>
                      </a:r>
                      <a:endParaRPr sz="1400" dirty="0">
                        <a:solidFill>
                          <a:schemeClr val="bg2">
                            <a:lumMod val="20000"/>
                            <a:lumOff val="80000"/>
                          </a:schemeClr>
                        </a:solidFill>
                        <a:latin typeface="+mn-lt"/>
                        <a:cs typeface="Arial"/>
                      </a:endParaRPr>
                    </a:p>
                  </a:txBody>
                  <a:tcPr marL="0" marR="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solidFill>
                  </a:tcPr>
                </a:tc>
                <a:tc>
                  <a:txBody>
                    <a:bodyPr/>
                    <a:lstStyle/>
                    <a:p>
                      <a:pPr marL="350520">
                        <a:lnSpc>
                          <a:spcPct val="100000"/>
                        </a:lnSpc>
                        <a:spcBef>
                          <a:spcPts val="785"/>
                        </a:spcBef>
                      </a:pPr>
                      <a:r>
                        <a:rPr sz="1400" b="1" dirty="0">
                          <a:solidFill>
                            <a:schemeClr val="bg2">
                              <a:lumMod val="20000"/>
                              <a:lumOff val="80000"/>
                            </a:schemeClr>
                          </a:solidFill>
                          <a:latin typeface="+mn-lt"/>
                          <a:cs typeface="Arial"/>
                        </a:rPr>
                        <a:t>YR1</a:t>
                      </a:r>
                      <a:endParaRPr sz="1400" dirty="0">
                        <a:solidFill>
                          <a:schemeClr val="bg2">
                            <a:lumMod val="20000"/>
                            <a:lumOff val="80000"/>
                          </a:schemeClr>
                        </a:solidFill>
                        <a:latin typeface="+mn-lt"/>
                        <a:cs typeface="Arial"/>
                      </a:endParaRPr>
                    </a:p>
                  </a:txBody>
                  <a:tcPr marL="0" marR="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solidFill>
                  </a:tcPr>
                </a:tc>
                <a:tc>
                  <a:txBody>
                    <a:bodyPr/>
                    <a:lstStyle/>
                    <a:p>
                      <a:pPr marL="363220">
                        <a:lnSpc>
                          <a:spcPct val="100000"/>
                        </a:lnSpc>
                        <a:spcBef>
                          <a:spcPts val="785"/>
                        </a:spcBef>
                      </a:pPr>
                      <a:r>
                        <a:rPr sz="1400" b="1" dirty="0">
                          <a:solidFill>
                            <a:schemeClr val="bg2">
                              <a:lumMod val="20000"/>
                              <a:lumOff val="80000"/>
                            </a:schemeClr>
                          </a:solidFill>
                          <a:latin typeface="+mn-lt"/>
                          <a:cs typeface="Arial"/>
                        </a:rPr>
                        <a:t>YR2</a:t>
                      </a:r>
                      <a:endParaRPr sz="1400" dirty="0">
                        <a:solidFill>
                          <a:schemeClr val="bg2">
                            <a:lumMod val="20000"/>
                            <a:lumOff val="80000"/>
                          </a:schemeClr>
                        </a:solidFill>
                        <a:latin typeface="+mn-lt"/>
                        <a:cs typeface="Arial"/>
                      </a:endParaRPr>
                    </a:p>
                  </a:txBody>
                  <a:tcPr marL="0" marR="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solidFill>
                  </a:tcPr>
                </a:tc>
                <a:tc>
                  <a:txBody>
                    <a:bodyPr/>
                    <a:lstStyle/>
                    <a:p>
                      <a:pPr marL="367665">
                        <a:lnSpc>
                          <a:spcPct val="100000"/>
                        </a:lnSpc>
                        <a:spcBef>
                          <a:spcPts val="785"/>
                        </a:spcBef>
                      </a:pPr>
                      <a:r>
                        <a:rPr sz="1400" b="1" dirty="0">
                          <a:solidFill>
                            <a:schemeClr val="bg2">
                              <a:lumMod val="20000"/>
                              <a:lumOff val="80000"/>
                            </a:schemeClr>
                          </a:solidFill>
                          <a:latin typeface="+mn-lt"/>
                          <a:cs typeface="Arial"/>
                        </a:rPr>
                        <a:t>YR3</a:t>
                      </a:r>
                      <a:endParaRPr sz="1400" dirty="0">
                        <a:solidFill>
                          <a:schemeClr val="bg2">
                            <a:lumMod val="20000"/>
                            <a:lumOff val="80000"/>
                          </a:schemeClr>
                        </a:solidFill>
                        <a:latin typeface="+mn-lt"/>
                        <a:cs typeface="Arial"/>
                      </a:endParaRPr>
                    </a:p>
                  </a:txBody>
                  <a:tcPr marL="0" marR="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2382104278"/>
                  </a:ext>
                </a:extLst>
              </a:tr>
              <a:tr h="370840">
                <a:tc>
                  <a:txBody>
                    <a:bodyPr/>
                    <a:lstStyle/>
                    <a:p>
                      <a:pPr marL="227965">
                        <a:lnSpc>
                          <a:spcPct val="100000"/>
                        </a:lnSpc>
                        <a:spcBef>
                          <a:spcPts val="415"/>
                        </a:spcBef>
                      </a:pPr>
                      <a:r>
                        <a:rPr sz="1200" spc="-30" dirty="0">
                          <a:solidFill>
                            <a:schemeClr val="tx2">
                              <a:alpha val="70000"/>
                            </a:schemeClr>
                          </a:solidFill>
                          <a:latin typeface="+mn-lt"/>
                          <a:cs typeface="Arial"/>
                        </a:rPr>
                        <a:t>Total</a:t>
                      </a:r>
                      <a:r>
                        <a:rPr sz="1200" spc="-10" dirty="0">
                          <a:solidFill>
                            <a:schemeClr val="tx2">
                              <a:alpha val="70000"/>
                            </a:schemeClr>
                          </a:solidFill>
                          <a:latin typeface="+mn-lt"/>
                          <a:cs typeface="Arial"/>
                        </a:rPr>
                        <a:t> </a:t>
                      </a:r>
                      <a:r>
                        <a:rPr sz="1200" dirty="0">
                          <a:solidFill>
                            <a:schemeClr val="tx2">
                              <a:alpha val="70000"/>
                            </a:schemeClr>
                          </a:solidFill>
                          <a:latin typeface="+mn-lt"/>
                          <a:cs typeface="Arial"/>
                        </a:rPr>
                        <a:t>Sales</a:t>
                      </a:r>
                    </a:p>
                  </a:txBody>
                  <a:tcPr marL="0" marR="0" marT="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marL="350520">
                        <a:lnSpc>
                          <a:spcPct val="100000"/>
                        </a:lnSpc>
                        <a:spcBef>
                          <a:spcPts val="415"/>
                        </a:spcBef>
                      </a:pPr>
                      <a:r>
                        <a:rPr sz="1200" spc="-5" dirty="0">
                          <a:solidFill>
                            <a:schemeClr val="tx2">
                              <a:alpha val="70000"/>
                            </a:schemeClr>
                          </a:solidFill>
                          <a:latin typeface="+mn-lt"/>
                          <a:cs typeface="Arial"/>
                        </a:rPr>
                        <a:t>$300,000</a:t>
                      </a:r>
                      <a:endParaRPr sz="1200" dirty="0">
                        <a:solidFill>
                          <a:schemeClr val="tx2">
                            <a:alpha val="70000"/>
                          </a:schemeClr>
                        </a:solidFill>
                        <a:latin typeface="+mn-lt"/>
                        <a:cs typeface="Arial"/>
                      </a:endParaRPr>
                    </a:p>
                  </a:txBody>
                  <a:tcPr marL="0" marR="0" marT="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marL="363220">
                        <a:lnSpc>
                          <a:spcPct val="100000"/>
                        </a:lnSpc>
                        <a:spcBef>
                          <a:spcPts val="415"/>
                        </a:spcBef>
                      </a:pPr>
                      <a:r>
                        <a:rPr sz="1200" spc="-5" dirty="0">
                          <a:solidFill>
                            <a:schemeClr val="tx2">
                              <a:alpha val="70000"/>
                            </a:schemeClr>
                          </a:solidFill>
                          <a:latin typeface="+mn-lt"/>
                          <a:cs typeface="Arial"/>
                        </a:rPr>
                        <a:t>$400,000</a:t>
                      </a:r>
                      <a:endParaRPr sz="1200" dirty="0">
                        <a:solidFill>
                          <a:schemeClr val="tx2">
                            <a:alpha val="70000"/>
                          </a:schemeClr>
                        </a:solidFill>
                        <a:latin typeface="+mn-lt"/>
                        <a:cs typeface="Arial"/>
                      </a:endParaRPr>
                    </a:p>
                  </a:txBody>
                  <a:tcPr marL="0" marR="0" marT="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marL="367665">
                        <a:lnSpc>
                          <a:spcPct val="100000"/>
                        </a:lnSpc>
                        <a:spcBef>
                          <a:spcPts val="415"/>
                        </a:spcBef>
                      </a:pPr>
                      <a:r>
                        <a:rPr sz="1200" spc="-5" dirty="0">
                          <a:solidFill>
                            <a:schemeClr val="tx2">
                              <a:alpha val="70000"/>
                            </a:schemeClr>
                          </a:solidFill>
                          <a:latin typeface="+mn-lt"/>
                          <a:cs typeface="Arial"/>
                        </a:rPr>
                        <a:t>$500,000</a:t>
                      </a:r>
                      <a:endParaRPr sz="1200" dirty="0">
                        <a:solidFill>
                          <a:schemeClr val="tx2">
                            <a:alpha val="70000"/>
                          </a:schemeClr>
                        </a:solidFill>
                        <a:latin typeface="+mn-lt"/>
                        <a:cs typeface="Arial"/>
                      </a:endParaRPr>
                    </a:p>
                  </a:txBody>
                  <a:tcPr marL="0" marR="0" marT="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811273019"/>
                  </a:ext>
                </a:extLst>
              </a:tr>
              <a:tr h="370840">
                <a:tc>
                  <a:txBody>
                    <a:bodyPr/>
                    <a:lstStyle/>
                    <a:p>
                      <a:pPr marL="227965">
                        <a:lnSpc>
                          <a:spcPct val="100000"/>
                        </a:lnSpc>
                        <a:spcBef>
                          <a:spcPts val="370"/>
                        </a:spcBef>
                      </a:pPr>
                      <a:r>
                        <a:rPr sz="1200" spc="-5" dirty="0">
                          <a:solidFill>
                            <a:schemeClr val="tx2">
                              <a:alpha val="70000"/>
                            </a:schemeClr>
                          </a:solidFill>
                          <a:latin typeface="+mn-lt"/>
                          <a:cs typeface="Arial"/>
                        </a:rPr>
                        <a:t>Average </a:t>
                      </a:r>
                      <a:r>
                        <a:rPr sz="1200" dirty="0">
                          <a:solidFill>
                            <a:schemeClr val="tx2">
                              <a:alpha val="70000"/>
                            </a:schemeClr>
                          </a:solidFill>
                          <a:latin typeface="+mn-lt"/>
                          <a:cs typeface="Arial"/>
                        </a:rPr>
                        <a:t>%</a:t>
                      </a:r>
                      <a:r>
                        <a:rPr sz="1200" spc="-10" dirty="0">
                          <a:solidFill>
                            <a:schemeClr val="tx2">
                              <a:alpha val="70000"/>
                            </a:schemeClr>
                          </a:solidFill>
                          <a:latin typeface="+mn-lt"/>
                          <a:cs typeface="Arial"/>
                        </a:rPr>
                        <a:t> </a:t>
                      </a:r>
                      <a:r>
                        <a:rPr sz="1200" spc="-5" dirty="0">
                          <a:solidFill>
                            <a:schemeClr val="tx2">
                              <a:alpha val="70000"/>
                            </a:schemeClr>
                          </a:solidFill>
                          <a:latin typeface="+mn-lt"/>
                          <a:cs typeface="Arial"/>
                        </a:rPr>
                        <a:t>Commission</a:t>
                      </a:r>
                      <a:endParaRPr sz="1200" dirty="0">
                        <a:solidFill>
                          <a:schemeClr val="tx2">
                            <a:alpha val="70000"/>
                          </a:schemeClr>
                        </a:solidFill>
                        <a:latin typeface="+mn-lt"/>
                        <a:cs typeface="Arial"/>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marL="350520">
                        <a:lnSpc>
                          <a:spcPct val="100000"/>
                        </a:lnSpc>
                        <a:spcBef>
                          <a:spcPts val="370"/>
                        </a:spcBef>
                      </a:pPr>
                      <a:r>
                        <a:rPr sz="1200" spc="-5" dirty="0">
                          <a:solidFill>
                            <a:schemeClr val="tx2">
                              <a:alpha val="70000"/>
                            </a:schemeClr>
                          </a:solidFill>
                          <a:latin typeface="+mn-lt"/>
                          <a:cs typeface="Arial"/>
                        </a:rPr>
                        <a:t>12%</a:t>
                      </a:r>
                      <a:endParaRPr sz="1200" dirty="0">
                        <a:solidFill>
                          <a:schemeClr val="tx2">
                            <a:alpha val="70000"/>
                          </a:schemeClr>
                        </a:solidFill>
                        <a:latin typeface="+mn-lt"/>
                        <a:cs typeface="Arial"/>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marL="363220">
                        <a:lnSpc>
                          <a:spcPct val="100000"/>
                        </a:lnSpc>
                        <a:spcBef>
                          <a:spcPts val="370"/>
                        </a:spcBef>
                      </a:pPr>
                      <a:r>
                        <a:rPr sz="1200" spc="-5" dirty="0">
                          <a:solidFill>
                            <a:schemeClr val="tx2">
                              <a:alpha val="70000"/>
                            </a:schemeClr>
                          </a:solidFill>
                          <a:latin typeface="+mn-lt"/>
                          <a:cs typeface="Arial"/>
                        </a:rPr>
                        <a:t>12%</a:t>
                      </a:r>
                      <a:endParaRPr sz="1200" dirty="0">
                        <a:solidFill>
                          <a:schemeClr val="tx2">
                            <a:alpha val="70000"/>
                          </a:schemeClr>
                        </a:solidFill>
                        <a:latin typeface="+mn-lt"/>
                        <a:cs typeface="Arial"/>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marL="367665">
                        <a:lnSpc>
                          <a:spcPct val="100000"/>
                        </a:lnSpc>
                        <a:spcBef>
                          <a:spcPts val="370"/>
                        </a:spcBef>
                      </a:pPr>
                      <a:r>
                        <a:rPr sz="1200" spc="-5" dirty="0">
                          <a:solidFill>
                            <a:schemeClr val="tx2">
                              <a:alpha val="70000"/>
                            </a:schemeClr>
                          </a:solidFill>
                          <a:latin typeface="+mn-lt"/>
                          <a:cs typeface="Arial"/>
                        </a:rPr>
                        <a:t>12%</a:t>
                      </a:r>
                      <a:endParaRPr sz="1200" dirty="0">
                        <a:solidFill>
                          <a:schemeClr val="tx2">
                            <a:alpha val="70000"/>
                          </a:schemeClr>
                        </a:solidFill>
                        <a:latin typeface="+mn-lt"/>
                        <a:cs typeface="Arial"/>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043928045"/>
                  </a:ext>
                </a:extLst>
              </a:tr>
              <a:tr h="370840">
                <a:tc>
                  <a:txBody>
                    <a:bodyPr/>
                    <a:lstStyle/>
                    <a:p>
                      <a:pPr marL="227965">
                        <a:lnSpc>
                          <a:spcPct val="100000"/>
                        </a:lnSpc>
                        <a:spcBef>
                          <a:spcPts val="370"/>
                        </a:spcBef>
                      </a:pPr>
                      <a:r>
                        <a:rPr sz="1200" b="1" spc="-5" dirty="0">
                          <a:solidFill>
                            <a:schemeClr val="tx2">
                              <a:alpha val="70000"/>
                            </a:schemeClr>
                          </a:solidFill>
                          <a:latin typeface="+mn-lt"/>
                          <a:cs typeface="Arial"/>
                        </a:rPr>
                        <a:t>NET</a:t>
                      </a:r>
                      <a:r>
                        <a:rPr sz="1200" b="1" spc="-10" dirty="0">
                          <a:solidFill>
                            <a:schemeClr val="tx2">
                              <a:alpha val="70000"/>
                            </a:schemeClr>
                          </a:solidFill>
                          <a:latin typeface="+mn-lt"/>
                          <a:cs typeface="Arial"/>
                        </a:rPr>
                        <a:t> </a:t>
                      </a:r>
                      <a:r>
                        <a:rPr sz="1200" b="1" dirty="0">
                          <a:solidFill>
                            <a:schemeClr val="tx2">
                              <a:alpha val="70000"/>
                            </a:schemeClr>
                          </a:solidFill>
                          <a:latin typeface="+mn-lt"/>
                          <a:cs typeface="Arial"/>
                        </a:rPr>
                        <a:t>PROFIT</a:t>
                      </a:r>
                      <a:endParaRPr sz="1200" dirty="0">
                        <a:solidFill>
                          <a:schemeClr val="tx2">
                            <a:alpha val="70000"/>
                          </a:schemeClr>
                        </a:solidFill>
                        <a:latin typeface="+mn-lt"/>
                        <a:cs typeface="Arial"/>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solidFill>
                  </a:tcPr>
                </a:tc>
                <a:tc>
                  <a:txBody>
                    <a:bodyPr/>
                    <a:lstStyle/>
                    <a:p>
                      <a:pPr marL="350520">
                        <a:lnSpc>
                          <a:spcPct val="100000"/>
                        </a:lnSpc>
                        <a:spcBef>
                          <a:spcPts val="370"/>
                        </a:spcBef>
                      </a:pPr>
                      <a:r>
                        <a:rPr sz="1200" b="1" spc="-5" dirty="0">
                          <a:solidFill>
                            <a:schemeClr val="tx2">
                              <a:alpha val="70000"/>
                            </a:schemeClr>
                          </a:solidFill>
                          <a:latin typeface="+mn-lt"/>
                          <a:cs typeface="Arial"/>
                        </a:rPr>
                        <a:t>$36,000</a:t>
                      </a:r>
                      <a:endParaRPr sz="1200" dirty="0">
                        <a:solidFill>
                          <a:schemeClr val="tx2">
                            <a:alpha val="70000"/>
                          </a:schemeClr>
                        </a:solidFill>
                        <a:latin typeface="+mn-lt"/>
                        <a:cs typeface="Arial"/>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solidFill>
                  </a:tcPr>
                </a:tc>
                <a:tc>
                  <a:txBody>
                    <a:bodyPr/>
                    <a:lstStyle/>
                    <a:p>
                      <a:pPr marL="363220">
                        <a:lnSpc>
                          <a:spcPct val="100000"/>
                        </a:lnSpc>
                        <a:spcBef>
                          <a:spcPts val="370"/>
                        </a:spcBef>
                      </a:pPr>
                      <a:r>
                        <a:rPr sz="1200" b="1" spc="-5" dirty="0">
                          <a:solidFill>
                            <a:schemeClr val="tx2">
                              <a:alpha val="70000"/>
                            </a:schemeClr>
                          </a:solidFill>
                          <a:latin typeface="+mn-lt"/>
                          <a:cs typeface="Arial"/>
                        </a:rPr>
                        <a:t>$48,000</a:t>
                      </a:r>
                      <a:endParaRPr sz="1200" dirty="0">
                        <a:solidFill>
                          <a:schemeClr val="tx2">
                            <a:alpha val="70000"/>
                          </a:schemeClr>
                        </a:solidFill>
                        <a:latin typeface="+mn-lt"/>
                        <a:cs typeface="Arial"/>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solidFill>
                  </a:tcPr>
                </a:tc>
                <a:tc>
                  <a:txBody>
                    <a:bodyPr/>
                    <a:lstStyle/>
                    <a:p>
                      <a:pPr marL="367665">
                        <a:lnSpc>
                          <a:spcPct val="100000"/>
                        </a:lnSpc>
                        <a:spcBef>
                          <a:spcPts val="370"/>
                        </a:spcBef>
                      </a:pPr>
                      <a:r>
                        <a:rPr sz="1200" b="1" spc="-5" dirty="0">
                          <a:solidFill>
                            <a:schemeClr val="tx2">
                              <a:alpha val="70000"/>
                            </a:schemeClr>
                          </a:solidFill>
                          <a:latin typeface="+mn-lt"/>
                          <a:cs typeface="Arial"/>
                        </a:rPr>
                        <a:t>$60,000</a:t>
                      </a:r>
                      <a:endParaRPr sz="1200" dirty="0">
                        <a:solidFill>
                          <a:schemeClr val="tx2">
                            <a:alpha val="70000"/>
                          </a:schemeClr>
                        </a:solidFill>
                        <a:latin typeface="+mn-lt"/>
                        <a:cs typeface="Arial"/>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3808066630"/>
                  </a:ext>
                </a:extLst>
              </a:tr>
            </a:tbl>
          </a:graphicData>
        </a:graphic>
      </p:graphicFrame>
      <p:graphicFrame>
        <p:nvGraphicFramePr>
          <p:cNvPr id="5" name="Content Placeholder 10" descr="Chart">
            <a:extLst>
              <a:ext uri="{FF2B5EF4-FFF2-40B4-BE49-F238E27FC236}">
                <a16:creationId xmlns:a16="http://schemas.microsoft.com/office/drawing/2014/main" id="{33BB317E-E302-4E8A-84B6-84B049BCD1C7}"/>
              </a:ext>
            </a:extLst>
          </p:cNvPr>
          <p:cNvGraphicFramePr>
            <a:graphicFrameLocks/>
          </p:cNvGraphicFramePr>
          <p:nvPr>
            <p:extLst>
              <p:ext uri="{D42A27DB-BD31-4B8C-83A1-F6EECF244321}">
                <p14:modId xmlns:p14="http://schemas.microsoft.com/office/powerpoint/2010/main" val="967771629"/>
              </p:ext>
            </p:extLst>
          </p:nvPr>
        </p:nvGraphicFramePr>
        <p:xfrm>
          <a:off x="1685778" y="3500438"/>
          <a:ext cx="8189742" cy="2736000"/>
        </p:xfrm>
        <a:graphic>
          <a:graphicData uri="http://schemas.openxmlformats.org/drawingml/2006/chart">
            <c:chart xmlns:c="http://schemas.openxmlformats.org/drawingml/2006/chart" xmlns:r="http://schemas.openxmlformats.org/officeDocument/2006/relationships" r:id="rId3"/>
          </a:graphicData>
        </a:graphic>
      </p:graphicFrame>
      <p:sp>
        <p:nvSpPr>
          <p:cNvPr id="6" name="object 18" descr="Beige rectangle">
            <a:extLst>
              <a:ext uri="{FF2B5EF4-FFF2-40B4-BE49-F238E27FC236}">
                <a16:creationId xmlns:a16="http://schemas.microsoft.com/office/drawing/2014/main" id="{7593E25A-C238-4F4D-B05B-996628D42B7D}"/>
              </a:ext>
            </a:extLst>
          </p:cNvPr>
          <p:cNvSpPr/>
          <p:nvPr/>
        </p:nvSpPr>
        <p:spPr>
          <a:xfrm>
            <a:off x="927187" y="1346810"/>
            <a:ext cx="3744000" cy="0"/>
          </a:xfrm>
          <a:custGeom>
            <a:avLst/>
            <a:gdLst/>
            <a:ahLst/>
            <a:cxnLst/>
            <a:rect l="l" t="t" r="r" b="b"/>
            <a:pathLst>
              <a:path w="3218815">
                <a:moveTo>
                  <a:pt x="0" y="0"/>
                </a:moveTo>
                <a:lnTo>
                  <a:pt x="3218395" y="0"/>
                </a:lnTo>
              </a:path>
            </a:pathLst>
          </a:custGeom>
          <a:ln w="54863">
            <a:solidFill>
              <a:schemeClr val="accent1"/>
            </a:solidFill>
          </a:ln>
        </p:spPr>
        <p:txBody>
          <a:bodyPr wrap="square" lIns="0" tIns="0" rIns="0" bIns="0" rtlCol="0"/>
          <a:lstStyle/>
          <a:p>
            <a:endParaRPr lang="en-US" dirty="0"/>
          </a:p>
        </p:txBody>
      </p:sp>
    </p:spTree>
    <p:extLst>
      <p:ext uri="{BB962C8B-B14F-4D97-AF65-F5344CB8AC3E}">
        <p14:creationId xmlns:p14="http://schemas.microsoft.com/office/powerpoint/2010/main" val="3395094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7" name="Picture Placeholder 46" descr="People discuss something">
            <a:extLst>
              <a:ext uri="{FF2B5EF4-FFF2-40B4-BE49-F238E27FC236}">
                <a16:creationId xmlns:a16="http://schemas.microsoft.com/office/drawing/2014/main" id="{0FD54BB1-BA8F-46B1-AE35-C73B73A48218}"/>
              </a:ext>
            </a:extLst>
          </p:cNvPr>
          <p:cNvPicPr>
            <a:picLocks noGrp="1" noChangeAspect="1"/>
          </p:cNvPicPr>
          <p:nvPr>
            <p:ph type="pic" sz="quarter" idx="22"/>
          </p:nvPr>
        </p:nvPicPr>
        <p:blipFill>
          <a:blip r:embed="rId3">
            <a:extLst>
              <a:ext uri="{28A0092B-C50C-407E-A947-70E740481C1C}">
                <a14:useLocalDpi xmlns:a14="http://schemas.microsoft.com/office/drawing/2010/main" val="0"/>
              </a:ext>
            </a:extLst>
          </a:blip>
          <a:stretch>
            <a:fillRect/>
          </a:stretch>
        </p:blipFill>
        <p:spPr>
          <a:xfrm>
            <a:off x="0" y="1350"/>
            <a:ext cx="12189599" cy="6856649"/>
          </a:xfrm>
        </p:spPr>
      </p:pic>
      <p:sp>
        <p:nvSpPr>
          <p:cNvPr id="35" name="object 3" descr="Blue rectangle">
            <a:extLst>
              <a:ext uri="{FF2B5EF4-FFF2-40B4-BE49-F238E27FC236}">
                <a16:creationId xmlns:a16="http://schemas.microsoft.com/office/drawing/2014/main" id="{9206F938-D64B-410D-BE2D-847D78F81E42}"/>
              </a:ext>
            </a:extLst>
          </p:cNvPr>
          <p:cNvSpPr/>
          <p:nvPr/>
        </p:nvSpPr>
        <p:spPr>
          <a:xfrm>
            <a:off x="3600" y="0"/>
            <a:ext cx="12188400" cy="6858000"/>
          </a:xfrm>
          <a:custGeom>
            <a:avLst/>
            <a:gdLst/>
            <a:ahLst/>
            <a:cxnLst/>
            <a:rect l="l" t="t" r="r" b="b"/>
            <a:pathLst>
              <a:path w="12189460" h="6858000">
                <a:moveTo>
                  <a:pt x="0" y="6858000"/>
                </a:moveTo>
                <a:lnTo>
                  <a:pt x="12188952" y="6858000"/>
                </a:lnTo>
                <a:lnTo>
                  <a:pt x="12188952" y="0"/>
                </a:lnTo>
                <a:lnTo>
                  <a:pt x="0" y="0"/>
                </a:lnTo>
                <a:lnTo>
                  <a:pt x="0" y="6858000"/>
                </a:lnTo>
                <a:close/>
              </a:path>
            </a:pathLst>
          </a:custGeom>
          <a:solidFill>
            <a:schemeClr val="tx2">
              <a:alpha val="69999"/>
            </a:schemeClr>
          </a:solidFill>
        </p:spPr>
        <p:txBody>
          <a:bodyPr wrap="square" lIns="0" tIns="0" rIns="0" bIns="0" rtlCol="0"/>
          <a:lstStyle/>
          <a:p>
            <a:endParaRPr lang="en-US" dirty="0"/>
          </a:p>
        </p:txBody>
      </p:sp>
      <p:sp>
        <p:nvSpPr>
          <p:cNvPr id="48" name="Oval 47" descr="Beige oval">
            <a:extLst>
              <a:ext uri="{FF2B5EF4-FFF2-40B4-BE49-F238E27FC236}">
                <a16:creationId xmlns:a16="http://schemas.microsoft.com/office/drawing/2014/main" id="{7799BEE8-A94D-443E-9846-2D1F32C57944}"/>
              </a:ext>
            </a:extLst>
          </p:cNvPr>
          <p:cNvSpPr/>
          <p:nvPr/>
        </p:nvSpPr>
        <p:spPr>
          <a:xfrm>
            <a:off x="11562237" y="6227432"/>
            <a:ext cx="266400" cy="2664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descr="Blue rectangle">
            <a:extLst>
              <a:ext uri="{FF2B5EF4-FFF2-40B4-BE49-F238E27FC236}">
                <a16:creationId xmlns:a16="http://schemas.microsoft.com/office/drawing/2014/main" id="{B743B096-6BB3-4330-9D5B-22EEBAF87BEE}"/>
              </a:ext>
            </a:extLst>
          </p:cNvPr>
          <p:cNvSpPr/>
          <p:nvPr/>
        </p:nvSpPr>
        <p:spPr>
          <a:xfrm>
            <a:off x="0" y="2770632"/>
            <a:ext cx="12192000" cy="131673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26" descr="Blue circle">
            <a:extLst>
              <a:ext uri="{FF2B5EF4-FFF2-40B4-BE49-F238E27FC236}">
                <a16:creationId xmlns:a16="http://schemas.microsoft.com/office/drawing/2014/main" id="{48354ED0-9392-4301-B2D6-A5335876F77D}"/>
              </a:ext>
            </a:extLst>
          </p:cNvPr>
          <p:cNvSpPr/>
          <p:nvPr/>
        </p:nvSpPr>
        <p:spPr>
          <a:xfrm>
            <a:off x="1557528" y="2004364"/>
            <a:ext cx="2843784" cy="284378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Oval 27" descr="Blue circle">
            <a:extLst>
              <a:ext uri="{FF2B5EF4-FFF2-40B4-BE49-F238E27FC236}">
                <a16:creationId xmlns:a16="http://schemas.microsoft.com/office/drawing/2014/main" id="{0AD89AAC-7A26-4BF6-8BF7-D301C467BE24}"/>
              </a:ext>
            </a:extLst>
          </p:cNvPr>
          <p:cNvSpPr/>
          <p:nvPr/>
        </p:nvSpPr>
        <p:spPr>
          <a:xfrm>
            <a:off x="7790688" y="1981199"/>
            <a:ext cx="2843784" cy="284378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Slide Number Placeholder 2">
            <a:extLst>
              <a:ext uri="{FF2B5EF4-FFF2-40B4-BE49-F238E27FC236}">
                <a16:creationId xmlns:a16="http://schemas.microsoft.com/office/drawing/2014/main" id="{F1CE755E-A3DE-48FA-953D-4B2CFF013E30}"/>
              </a:ext>
            </a:extLst>
          </p:cNvPr>
          <p:cNvSpPr>
            <a:spLocks noGrp="1"/>
          </p:cNvSpPr>
          <p:nvPr>
            <p:ph type="sldNum" sz="quarter" idx="12"/>
          </p:nvPr>
        </p:nvSpPr>
        <p:spPr/>
        <p:txBody>
          <a:bodyPr/>
          <a:lstStyle/>
          <a:p>
            <a:fld id="{82EE24B5-652C-4DB5-B7C3-B5BBEC1280B1}" type="slidenum">
              <a:rPr lang="en-US" smtClean="0"/>
              <a:t>23</a:t>
            </a:fld>
            <a:endParaRPr lang="en-US" dirty="0"/>
          </a:p>
        </p:txBody>
      </p:sp>
      <p:sp>
        <p:nvSpPr>
          <p:cNvPr id="4" name="Title 3">
            <a:extLst>
              <a:ext uri="{FF2B5EF4-FFF2-40B4-BE49-F238E27FC236}">
                <a16:creationId xmlns:a16="http://schemas.microsoft.com/office/drawing/2014/main" id="{0558CBCC-46BE-4654-9B01-07B35CF17C32}"/>
              </a:ext>
            </a:extLst>
          </p:cNvPr>
          <p:cNvSpPr>
            <a:spLocks noGrp="1"/>
          </p:cNvSpPr>
          <p:nvPr>
            <p:ph type="title"/>
          </p:nvPr>
        </p:nvSpPr>
        <p:spPr bwMode="ltGray"/>
        <p:txBody>
          <a:bodyPr/>
          <a:lstStyle/>
          <a:p>
            <a:r>
              <a:rPr lang="en-US" dirty="0">
                <a:solidFill>
                  <a:schemeClr val="bg1"/>
                </a:solidFill>
              </a:rPr>
              <a:t>THE TEAM</a:t>
            </a:r>
          </a:p>
        </p:txBody>
      </p:sp>
      <p:sp>
        <p:nvSpPr>
          <p:cNvPr id="42" name="Text Placeholder 41">
            <a:extLst>
              <a:ext uri="{FF2B5EF4-FFF2-40B4-BE49-F238E27FC236}">
                <a16:creationId xmlns:a16="http://schemas.microsoft.com/office/drawing/2014/main" id="{D70BF709-D6E1-4AFF-A538-E9F7D1A452C2}"/>
              </a:ext>
            </a:extLst>
          </p:cNvPr>
          <p:cNvSpPr>
            <a:spLocks noGrp="1"/>
          </p:cNvSpPr>
          <p:nvPr>
            <p:ph type="body" sz="quarter" idx="19"/>
          </p:nvPr>
        </p:nvSpPr>
        <p:spPr bwMode="white"/>
        <p:txBody>
          <a:bodyPr>
            <a:normAutofit/>
          </a:bodyPr>
          <a:lstStyle/>
          <a:p>
            <a:pPr>
              <a:lnSpc>
                <a:spcPct val="100000"/>
              </a:lnSpc>
              <a:spcBef>
                <a:spcPts val="0"/>
              </a:spcBef>
            </a:pPr>
            <a:r>
              <a:rPr lang="en-US" dirty="0"/>
              <a:t>August Bergquist</a:t>
            </a:r>
          </a:p>
          <a:p>
            <a:pPr>
              <a:lnSpc>
                <a:spcPct val="100000"/>
              </a:lnSpc>
              <a:spcBef>
                <a:spcPts val="0"/>
              </a:spcBef>
            </a:pPr>
            <a:r>
              <a:rPr lang="en-US" sz="1600" i="1" dirty="0">
                <a:solidFill>
                  <a:schemeClr val="bg2"/>
                </a:solidFill>
                <a:latin typeface="+mn-lt"/>
              </a:rPr>
              <a:t>Manager</a:t>
            </a:r>
          </a:p>
        </p:txBody>
      </p:sp>
      <p:sp>
        <p:nvSpPr>
          <p:cNvPr id="43" name="Text Placeholder 42">
            <a:extLst>
              <a:ext uri="{FF2B5EF4-FFF2-40B4-BE49-F238E27FC236}">
                <a16:creationId xmlns:a16="http://schemas.microsoft.com/office/drawing/2014/main" id="{8CE3A891-B3D6-4B07-A0B9-8F86A9EE5882}"/>
              </a:ext>
            </a:extLst>
          </p:cNvPr>
          <p:cNvSpPr>
            <a:spLocks noGrp="1"/>
          </p:cNvSpPr>
          <p:nvPr>
            <p:ph type="body" sz="quarter" idx="20"/>
          </p:nvPr>
        </p:nvSpPr>
        <p:spPr bwMode="white">
          <a:xfrm>
            <a:off x="4745831" y="5628583"/>
            <a:ext cx="2700338" cy="738187"/>
          </a:xfrm>
        </p:spPr>
        <p:txBody>
          <a:bodyPr/>
          <a:lstStyle/>
          <a:p>
            <a:pPr>
              <a:lnSpc>
                <a:spcPct val="100000"/>
              </a:lnSpc>
              <a:spcBef>
                <a:spcPts val="0"/>
              </a:spcBef>
            </a:pPr>
            <a:r>
              <a:rPr lang="en-US" dirty="0"/>
              <a:t>Victoria Lindqvist</a:t>
            </a:r>
          </a:p>
          <a:p>
            <a:pPr>
              <a:lnSpc>
                <a:spcPct val="100000"/>
              </a:lnSpc>
              <a:spcBef>
                <a:spcPts val="0"/>
              </a:spcBef>
            </a:pPr>
            <a:r>
              <a:rPr lang="en-US" sz="1600" i="1" dirty="0">
                <a:solidFill>
                  <a:schemeClr val="bg2"/>
                </a:solidFill>
                <a:latin typeface="+mn-lt"/>
              </a:rPr>
              <a:t>Owner</a:t>
            </a:r>
          </a:p>
        </p:txBody>
      </p:sp>
      <p:sp>
        <p:nvSpPr>
          <p:cNvPr id="44" name="Text Placeholder 43">
            <a:extLst>
              <a:ext uri="{FF2B5EF4-FFF2-40B4-BE49-F238E27FC236}">
                <a16:creationId xmlns:a16="http://schemas.microsoft.com/office/drawing/2014/main" id="{C7D8CB18-31C2-421A-B086-BCC239E2F5A9}"/>
              </a:ext>
            </a:extLst>
          </p:cNvPr>
          <p:cNvSpPr>
            <a:spLocks noGrp="1"/>
          </p:cNvSpPr>
          <p:nvPr>
            <p:ph type="body" sz="quarter" idx="21"/>
          </p:nvPr>
        </p:nvSpPr>
        <p:spPr bwMode="white"/>
        <p:txBody>
          <a:bodyPr/>
          <a:lstStyle/>
          <a:p>
            <a:pPr>
              <a:lnSpc>
                <a:spcPct val="100000"/>
              </a:lnSpc>
              <a:spcBef>
                <a:spcPts val="0"/>
              </a:spcBef>
            </a:pPr>
            <a:r>
              <a:rPr lang="en-US" dirty="0"/>
              <a:t>Allan Matson</a:t>
            </a:r>
          </a:p>
          <a:p>
            <a:pPr>
              <a:lnSpc>
                <a:spcPct val="100000"/>
              </a:lnSpc>
              <a:spcBef>
                <a:spcPts val="0"/>
              </a:spcBef>
            </a:pPr>
            <a:r>
              <a:rPr lang="en-US" sz="1600" i="1" dirty="0">
                <a:solidFill>
                  <a:schemeClr val="bg2"/>
                </a:solidFill>
                <a:latin typeface="+mn-lt"/>
              </a:rPr>
              <a:t>Key employee</a:t>
            </a:r>
          </a:p>
        </p:txBody>
      </p:sp>
      <p:sp>
        <p:nvSpPr>
          <p:cNvPr id="49" name="object 6" descr="Beige rectangle">
            <a:extLst>
              <a:ext uri="{FF2B5EF4-FFF2-40B4-BE49-F238E27FC236}">
                <a16:creationId xmlns:a16="http://schemas.microsoft.com/office/drawing/2014/main" id="{E67B2D0F-2920-4165-BC82-05237362DABB}"/>
              </a:ext>
            </a:extLst>
          </p:cNvPr>
          <p:cNvSpPr/>
          <p:nvPr/>
        </p:nvSpPr>
        <p:spPr bwMode="ltGray">
          <a:xfrm>
            <a:off x="957251" y="1352776"/>
            <a:ext cx="2124000" cy="0"/>
          </a:xfrm>
          <a:custGeom>
            <a:avLst/>
            <a:gdLst/>
            <a:ahLst/>
            <a:cxnLst/>
            <a:rect l="l" t="t" r="r" b="b"/>
            <a:pathLst>
              <a:path w="1934210">
                <a:moveTo>
                  <a:pt x="0" y="0"/>
                </a:moveTo>
                <a:lnTo>
                  <a:pt x="1933600" y="0"/>
                </a:lnTo>
              </a:path>
            </a:pathLst>
          </a:custGeom>
          <a:ln w="54863">
            <a:solidFill>
              <a:schemeClr val="accent1"/>
            </a:solidFill>
          </a:ln>
        </p:spPr>
        <p:txBody>
          <a:bodyPr wrap="square" lIns="0" tIns="0" rIns="0" bIns="0" rtlCol="0"/>
          <a:lstStyle/>
          <a:p>
            <a:endParaRPr lang="en-US" dirty="0"/>
          </a:p>
        </p:txBody>
      </p:sp>
      <p:pic>
        <p:nvPicPr>
          <p:cNvPr id="53" name="Picture Placeholder 52" descr="A man">
            <a:extLst>
              <a:ext uri="{FF2B5EF4-FFF2-40B4-BE49-F238E27FC236}">
                <a16:creationId xmlns:a16="http://schemas.microsoft.com/office/drawing/2014/main" id="{4F21771F-9679-4088-A72C-1BE0AC04B6BE}"/>
              </a:ext>
            </a:extLst>
          </p:cNvPr>
          <p:cNvPicPr>
            <a:picLocks noGrp="1" noChangeAspect="1"/>
          </p:cNvPicPr>
          <p:nvPr>
            <p:ph type="pic" sz="quarter" idx="14"/>
          </p:nvPr>
        </p:nvPicPr>
        <p:blipFill>
          <a:blip r:embed="rId4">
            <a:extLst>
              <a:ext uri="{28A0092B-C50C-407E-A947-70E740481C1C}">
                <a14:useLocalDpi xmlns:a14="http://schemas.microsoft.com/office/drawing/2010/main" val="0"/>
              </a:ext>
            </a:extLst>
          </a:blip>
          <a:srcRect/>
          <a:stretch>
            <a:fillRect/>
          </a:stretch>
        </p:blipFill>
        <p:spPr/>
      </p:pic>
      <p:pic>
        <p:nvPicPr>
          <p:cNvPr id="61" name="Picture Placeholder 60" descr="A man">
            <a:extLst>
              <a:ext uri="{FF2B5EF4-FFF2-40B4-BE49-F238E27FC236}">
                <a16:creationId xmlns:a16="http://schemas.microsoft.com/office/drawing/2014/main" id="{FF5F0811-386E-4C21-BC9F-29D6AEEA7A21}"/>
              </a:ext>
            </a:extLst>
          </p:cNvPr>
          <p:cNvPicPr>
            <a:picLocks noGrp="1" noChangeAspect="1"/>
          </p:cNvPicPr>
          <p:nvPr>
            <p:ph type="pic" sz="quarter" idx="17"/>
          </p:nvPr>
        </p:nvPicPr>
        <p:blipFill>
          <a:blip r:embed="rId5">
            <a:extLst>
              <a:ext uri="{28A0092B-C50C-407E-A947-70E740481C1C}">
                <a14:useLocalDpi xmlns:a14="http://schemas.microsoft.com/office/drawing/2010/main" val="0"/>
              </a:ext>
            </a:extLst>
          </a:blip>
          <a:srcRect/>
          <a:stretch>
            <a:fillRect/>
          </a:stretch>
        </p:blipFill>
        <p:spPr>
          <a:xfrm>
            <a:off x="8005572" y="2196083"/>
            <a:ext cx="2414016" cy="2414016"/>
          </a:xfrm>
        </p:spPr>
      </p:pic>
      <p:sp>
        <p:nvSpPr>
          <p:cNvPr id="29" name="Oval 28" descr="Beige circle">
            <a:extLst>
              <a:ext uri="{FF2B5EF4-FFF2-40B4-BE49-F238E27FC236}">
                <a16:creationId xmlns:a16="http://schemas.microsoft.com/office/drawing/2014/main" id="{23AE393F-46ED-4451-AACA-7EC20B0EE16F}"/>
              </a:ext>
            </a:extLst>
          </p:cNvPr>
          <p:cNvSpPr/>
          <p:nvPr/>
        </p:nvSpPr>
        <p:spPr>
          <a:xfrm>
            <a:off x="4111752" y="1544325"/>
            <a:ext cx="3968496" cy="3967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7" name="Picture Placeholder 56" descr="A woman">
            <a:extLst>
              <a:ext uri="{FF2B5EF4-FFF2-40B4-BE49-F238E27FC236}">
                <a16:creationId xmlns:a16="http://schemas.microsoft.com/office/drawing/2014/main" id="{097D4C55-25B9-4F31-8D16-7968DEF76582}"/>
              </a:ext>
            </a:extLst>
          </p:cNvPr>
          <p:cNvPicPr>
            <a:picLocks noGrp="1" noChangeAspect="1"/>
          </p:cNvPicPr>
          <p:nvPr>
            <p:ph type="pic" sz="quarter" idx="16"/>
          </p:nvPr>
        </p:nvPicPr>
        <p:blipFill>
          <a:blip r:embed="rId6">
            <a:extLst>
              <a:ext uri="{28A0092B-C50C-407E-A947-70E740481C1C}">
                <a14:useLocalDpi xmlns:a14="http://schemas.microsoft.com/office/drawing/2010/main" val="0"/>
              </a:ext>
            </a:extLst>
          </a:blip>
          <a:srcRect/>
          <a:stretch>
            <a:fillRect/>
          </a:stretch>
        </p:blipFill>
        <p:spPr/>
      </p:pic>
    </p:spTree>
    <p:extLst>
      <p:ext uri="{BB962C8B-B14F-4D97-AF65-F5344CB8AC3E}">
        <p14:creationId xmlns:p14="http://schemas.microsoft.com/office/powerpoint/2010/main" val="10659040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Content Placeholder 13" descr="People's hands">
            <a:extLst>
              <a:ext uri="{FF2B5EF4-FFF2-40B4-BE49-F238E27FC236}">
                <a16:creationId xmlns:a16="http://schemas.microsoft.com/office/drawing/2014/main" id="{3473867A-FBFD-45C7-BD5B-FDE711A8EC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0" y="0"/>
            <a:ext cx="12192000" cy="6858000"/>
          </a:xfrm>
          <a:prstGeom prst="rect">
            <a:avLst/>
          </a:prstGeom>
        </p:spPr>
      </p:pic>
      <p:sp>
        <p:nvSpPr>
          <p:cNvPr id="5" name="object 3" descr="Blue rectangle">
            <a:extLst>
              <a:ext uri="{FF2B5EF4-FFF2-40B4-BE49-F238E27FC236}">
                <a16:creationId xmlns:a16="http://schemas.microsoft.com/office/drawing/2014/main" id="{33BB357B-B238-4C43-8242-F33D9E1D4905}"/>
              </a:ext>
            </a:extLst>
          </p:cNvPr>
          <p:cNvSpPr/>
          <p:nvPr/>
        </p:nvSpPr>
        <p:spPr>
          <a:xfrm>
            <a:off x="1200" y="0"/>
            <a:ext cx="12189600" cy="6858000"/>
          </a:xfrm>
          <a:custGeom>
            <a:avLst/>
            <a:gdLst/>
            <a:ahLst/>
            <a:cxnLst/>
            <a:rect l="l" t="t" r="r" b="b"/>
            <a:pathLst>
              <a:path w="12189460" h="6858000">
                <a:moveTo>
                  <a:pt x="0" y="6858000"/>
                </a:moveTo>
                <a:lnTo>
                  <a:pt x="12188952" y="6858000"/>
                </a:lnTo>
                <a:lnTo>
                  <a:pt x="12188952" y="0"/>
                </a:lnTo>
                <a:lnTo>
                  <a:pt x="0" y="0"/>
                </a:lnTo>
                <a:lnTo>
                  <a:pt x="0" y="6858000"/>
                </a:lnTo>
                <a:close/>
              </a:path>
            </a:pathLst>
          </a:custGeom>
          <a:solidFill>
            <a:schemeClr val="tx2">
              <a:alpha val="69999"/>
            </a:schemeClr>
          </a:solidFill>
        </p:spPr>
        <p:txBody>
          <a:bodyPr wrap="square" lIns="0" tIns="0" rIns="0" bIns="0" rtlCol="0"/>
          <a:lstStyle/>
          <a:p>
            <a:endParaRPr lang="en-US" dirty="0"/>
          </a:p>
        </p:txBody>
      </p:sp>
      <p:sp>
        <p:nvSpPr>
          <p:cNvPr id="7" name="Oval 6" descr="Beige oval">
            <a:extLst>
              <a:ext uri="{FF2B5EF4-FFF2-40B4-BE49-F238E27FC236}">
                <a16:creationId xmlns:a16="http://schemas.microsoft.com/office/drawing/2014/main" id="{5E8475D7-5EB4-4E70-AD4D-D32B1FB40E6E}"/>
              </a:ext>
            </a:extLst>
          </p:cNvPr>
          <p:cNvSpPr/>
          <p:nvPr/>
        </p:nvSpPr>
        <p:spPr>
          <a:xfrm>
            <a:off x="11562237" y="6227432"/>
            <a:ext cx="266400" cy="2664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itle 18">
            <a:extLst>
              <a:ext uri="{FF2B5EF4-FFF2-40B4-BE49-F238E27FC236}">
                <a16:creationId xmlns:a16="http://schemas.microsoft.com/office/drawing/2014/main" id="{592443CF-1BB0-4648-AEBA-9AFB75D72A99}"/>
              </a:ext>
            </a:extLst>
          </p:cNvPr>
          <p:cNvSpPr>
            <a:spLocks noGrp="1"/>
          </p:cNvSpPr>
          <p:nvPr>
            <p:ph type="title"/>
          </p:nvPr>
        </p:nvSpPr>
        <p:spPr bwMode="white"/>
        <p:txBody>
          <a:bodyPr/>
          <a:lstStyle/>
          <a:p>
            <a:r>
              <a:rPr lang="en-US" dirty="0">
                <a:solidFill>
                  <a:schemeClr val="bg1"/>
                </a:solidFill>
              </a:rPr>
              <a:t>REQUIRED FUNDING</a:t>
            </a:r>
            <a:endParaRPr lang="en-US" dirty="0"/>
          </a:p>
        </p:txBody>
      </p:sp>
      <p:sp>
        <p:nvSpPr>
          <p:cNvPr id="3" name="Slide Number Placeholder 2">
            <a:extLst>
              <a:ext uri="{FF2B5EF4-FFF2-40B4-BE49-F238E27FC236}">
                <a16:creationId xmlns:a16="http://schemas.microsoft.com/office/drawing/2014/main" id="{1F16D174-C1FB-4494-B78F-EFF7C645AE67}"/>
              </a:ext>
            </a:extLst>
          </p:cNvPr>
          <p:cNvSpPr>
            <a:spLocks noGrp="1"/>
          </p:cNvSpPr>
          <p:nvPr>
            <p:ph type="sldNum" sz="quarter" idx="12"/>
          </p:nvPr>
        </p:nvSpPr>
        <p:spPr>
          <a:xfrm>
            <a:off x="11482912" y="6174902"/>
            <a:ext cx="357116" cy="365125"/>
          </a:xfrm>
        </p:spPr>
        <p:txBody>
          <a:bodyPr/>
          <a:lstStyle/>
          <a:p>
            <a:fld id="{82EE24B5-652C-4DB5-B7C3-B5BBEC1280B1}" type="slidenum">
              <a:rPr lang="en-US" smtClean="0"/>
              <a:t>24</a:t>
            </a:fld>
            <a:endParaRPr lang="en-US" dirty="0"/>
          </a:p>
        </p:txBody>
      </p:sp>
      <p:sp>
        <p:nvSpPr>
          <p:cNvPr id="6" name="Oval 5" descr="White circle">
            <a:extLst>
              <a:ext uri="{FF2B5EF4-FFF2-40B4-BE49-F238E27FC236}">
                <a16:creationId xmlns:a16="http://schemas.microsoft.com/office/drawing/2014/main" id="{18308D5A-12F5-4BB2-A4E0-37BA17CB1AB5}"/>
              </a:ext>
            </a:extLst>
          </p:cNvPr>
          <p:cNvSpPr/>
          <p:nvPr/>
        </p:nvSpPr>
        <p:spPr>
          <a:xfrm>
            <a:off x="3848746" y="1611824"/>
            <a:ext cx="4494508" cy="449450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bject 5" descr="Beige rectangle">
            <a:extLst>
              <a:ext uri="{FF2B5EF4-FFF2-40B4-BE49-F238E27FC236}">
                <a16:creationId xmlns:a16="http://schemas.microsoft.com/office/drawing/2014/main" id="{3C19A568-7E73-443A-A183-2C3EDA0087DF}"/>
              </a:ext>
            </a:extLst>
          </p:cNvPr>
          <p:cNvSpPr/>
          <p:nvPr/>
        </p:nvSpPr>
        <p:spPr bwMode="white">
          <a:xfrm>
            <a:off x="944410" y="1345847"/>
            <a:ext cx="4356000" cy="0"/>
          </a:xfrm>
          <a:custGeom>
            <a:avLst/>
            <a:gdLst/>
            <a:ahLst/>
            <a:cxnLst/>
            <a:rect l="l" t="t" r="r" b="b"/>
            <a:pathLst>
              <a:path w="3931920">
                <a:moveTo>
                  <a:pt x="0" y="0"/>
                </a:moveTo>
                <a:lnTo>
                  <a:pt x="3931920" y="0"/>
                </a:lnTo>
              </a:path>
            </a:pathLst>
          </a:custGeom>
          <a:ln w="54864">
            <a:solidFill>
              <a:schemeClr val="accent1"/>
            </a:solidFill>
          </a:ln>
        </p:spPr>
        <p:txBody>
          <a:bodyPr wrap="square" lIns="0" tIns="0" rIns="0" bIns="0" rtlCol="0"/>
          <a:lstStyle/>
          <a:p>
            <a:endParaRPr lang="en-US" dirty="0"/>
          </a:p>
        </p:txBody>
      </p:sp>
      <p:graphicFrame>
        <p:nvGraphicFramePr>
          <p:cNvPr id="10" name="Content Placeholder 24" descr="Chart">
            <a:extLst>
              <a:ext uri="{FF2B5EF4-FFF2-40B4-BE49-F238E27FC236}">
                <a16:creationId xmlns:a16="http://schemas.microsoft.com/office/drawing/2014/main" id="{4AF4332F-83BC-4DC5-9516-227508BC570F}"/>
              </a:ext>
            </a:extLst>
          </p:cNvPr>
          <p:cNvGraphicFramePr>
            <a:graphicFrameLocks/>
          </p:cNvGraphicFramePr>
          <p:nvPr>
            <p:extLst>
              <p:ext uri="{D42A27DB-BD31-4B8C-83A1-F6EECF244321}">
                <p14:modId xmlns:p14="http://schemas.microsoft.com/office/powerpoint/2010/main" val="4128110577"/>
              </p:ext>
            </p:extLst>
          </p:nvPr>
        </p:nvGraphicFramePr>
        <p:xfrm>
          <a:off x="2520157" y="1699285"/>
          <a:ext cx="7151687" cy="4319587"/>
        </p:xfrm>
        <a:graphic>
          <a:graphicData uri="http://schemas.openxmlformats.org/drawingml/2006/chart">
            <c:chart xmlns:c="http://schemas.openxmlformats.org/drawingml/2006/chart" xmlns:r="http://schemas.openxmlformats.org/officeDocument/2006/relationships" r:id="rId4"/>
          </a:graphicData>
        </a:graphic>
      </p:graphicFrame>
      <p:sp>
        <p:nvSpPr>
          <p:cNvPr id="11" name="object 7">
            <a:extLst>
              <a:ext uri="{FF2B5EF4-FFF2-40B4-BE49-F238E27FC236}">
                <a16:creationId xmlns:a16="http://schemas.microsoft.com/office/drawing/2014/main" id="{ADD866C3-A26F-4579-B7C3-5EFD9B87C03B}"/>
              </a:ext>
            </a:extLst>
          </p:cNvPr>
          <p:cNvSpPr txBox="1"/>
          <p:nvPr/>
        </p:nvSpPr>
        <p:spPr>
          <a:xfrm>
            <a:off x="9187353" y="2469616"/>
            <a:ext cx="1501140" cy="704850"/>
          </a:xfrm>
          <a:prstGeom prst="rect">
            <a:avLst/>
          </a:prstGeom>
        </p:spPr>
        <p:txBody>
          <a:bodyPr vert="horz" wrap="square" lIns="0" tIns="43180" rIns="0" bIns="0" rtlCol="0">
            <a:spAutoFit/>
          </a:bodyPr>
          <a:lstStyle/>
          <a:p>
            <a:pPr marL="12700">
              <a:spcBef>
                <a:spcPts val="340"/>
              </a:spcBef>
            </a:pPr>
            <a:r>
              <a:rPr lang="en-US" sz="1400" i="1" spc="15" dirty="0">
                <a:solidFill>
                  <a:schemeClr val="bg2"/>
                </a:solidFill>
                <a:cs typeface="Arial"/>
              </a:rPr>
              <a:t>DEBT INVESTOR</a:t>
            </a:r>
          </a:p>
          <a:p>
            <a:pPr marL="12700" algn="r">
              <a:spcBef>
                <a:spcPts val="340"/>
              </a:spcBef>
            </a:pPr>
            <a:r>
              <a:rPr lang="en-US" sz="2500" b="1" dirty="0">
                <a:solidFill>
                  <a:schemeClr val="bg1"/>
                </a:solidFill>
                <a:latin typeface="+mj-lt"/>
              </a:rPr>
              <a:t>$XXXXX</a:t>
            </a:r>
          </a:p>
        </p:txBody>
      </p:sp>
      <p:sp>
        <p:nvSpPr>
          <p:cNvPr id="12" name="object 8">
            <a:extLst>
              <a:ext uri="{FF2B5EF4-FFF2-40B4-BE49-F238E27FC236}">
                <a16:creationId xmlns:a16="http://schemas.microsoft.com/office/drawing/2014/main" id="{9443DAA2-8BB3-4983-BE18-DE25682FF713}"/>
              </a:ext>
            </a:extLst>
          </p:cNvPr>
          <p:cNvSpPr txBox="1"/>
          <p:nvPr/>
        </p:nvSpPr>
        <p:spPr>
          <a:xfrm>
            <a:off x="1503507" y="4946920"/>
            <a:ext cx="1610330" cy="704850"/>
          </a:xfrm>
          <a:prstGeom prst="rect">
            <a:avLst/>
          </a:prstGeom>
        </p:spPr>
        <p:txBody>
          <a:bodyPr vert="horz" wrap="square" lIns="0" tIns="43180" rIns="0" bIns="0" rtlCol="0">
            <a:spAutoFit/>
          </a:bodyPr>
          <a:lstStyle/>
          <a:p>
            <a:pPr marL="12700">
              <a:lnSpc>
                <a:spcPct val="100000"/>
              </a:lnSpc>
              <a:spcBef>
                <a:spcPts val="340"/>
              </a:spcBef>
            </a:pPr>
            <a:r>
              <a:rPr lang="en-US" sz="1400" i="1" spc="15" dirty="0">
                <a:solidFill>
                  <a:schemeClr val="bg2"/>
                </a:solidFill>
                <a:cs typeface="Arial"/>
              </a:rPr>
              <a:t>BANK</a:t>
            </a:r>
          </a:p>
          <a:p>
            <a:pPr marL="12700">
              <a:lnSpc>
                <a:spcPct val="100000"/>
              </a:lnSpc>
              <a:spcBef>
                <a:spcPts val="425"/>
              </a:spcBef>
            </a:pPr>
            <a:r>
              <a:rPr lang="en-US" sz="2500" b="1" dirty="0">
                <a:solidFill>
                  <a:schemeClr val="bg1"/>
                </a:solidFill>
                <a:latin typeface="+mj-lt"/>
              </a:rPr>
              <a:t>$XXXXX</a:t>
            </a:r>
          </a:p>
        </p:txBody>
      </p:sp>
      <p:sp>
        <p:nvSpPr>
          <p:cNvPr id="13" name="object 9">
            <a:extLst>
              <a:ext uri="{FF2B5EF4-FFF2-40B4-BE49-F238E27FC236}">
                <a16:creationId xmlns:a16="http://schemas.microsoft.com/office/drawing/2014/main" id="{45E34A9E-134A-42FD-820E-74C9C4A6E06E}"/>
              </a:ext>
            </a:extLst>
          </p:cNvPr>
          <p:cNvSpPr txBox="1"/>
          <p:nvPr/>
        </p:nvSpPr>
        <p:spPr>
          <a:xfrm>
            <a:off x="8977095" y="4946920"/>
            <a:ext cx="1711398" cy="704850"/>
          </a:xfrm>
          <a:prstGeom prst="rect">
            <a:avLst/>
          </a:prstGeom>
        </p:spPr>
        <p:txBody>
          <a:bodyPr vert="horz" wrap="square" lIns="0" tIns="43180" rIns="0" bIns="0" rtlCol="0">
            <a:spAutoFit/>
          </a:bodyPr>
          <a:lstStyle/>
          <a:p>
            <a:pPr algn="ctr">
              <a:lnSpc>
                <a:spcPct val="100000"/>
              </a:lnSpc>
              <a:spcBef>
                <a:spcPts val="340"/>
              </a:spcBef>
            </a:pPr>
            <a:r>
              <a:rPr lang="en-US" sz="1400" i="1" spc="15" dirty="0">
                <a:solidFill>
                  <a:schemeClr val="bg2"/>
                </a:solidFill>
                <a:cs typeface="Arial"/>
              </a:rPr>
              <a:t>OWNER EQUITY</a:t>
            </a:r>
          </a:p>
          <a:p>
            <a:pPr marL="12700" algn="r">
              <a:lnSpc>
                <a:spcPct val="100000"/>
              </a:lnSpc>
              <a:spcBef>
                <a:spcPts val="340"/>
              </a:spcBef>
            </a:pPr>
            <a:r>
              <a:rPr lang="en-US" sz="2500" b="1" dirty="0">
                <a:solidFill>
                  <a:schemeClr val="bg1"/>
                </a:solidFill>
                <a:latin typeface="+mj-lt"/>
              </a:rPr>
              <a:t>$XXXXX</a:t>
            </a:r>
          </a:p>
        </p:txBody>
      </p:sp>
      <p:sp>
        <p:nvSpPr>
          <p:cNvPr id="14" name="object 7">
            <a:extLst>
              <a:ext uri="{FF2B5EF4-FFF2-40B4-BE49-F238E27FC236}">
                <a16:creationId xmlns:a16="http://schemas.microsoft.com/office/drawing/2014/main" id="{FFC4D6E5-F39D-4148-8E29-64D0DE6071D2}"/>
              </a:ext>
            </a:extLst>
          </p:cNvPr>
          <p:cNvSpPr txBox="1"/>
          <p:nvPr/>
        </p:nvSpPr>
        <p:spPr>
          <a:xfrm>
            <a:off x="1503507" y="2469616"/>
            <a:ext cx="1793571" cy="682238"/>
          </a:xfrm>
          <a:prstGeom prst="rect">
            <a:avLst/>
          </a:prstGeom>
        </p:spPr>
        <p:txBody>
          <a:bodyPr vert="horz" wrap="square" lIns="0" tIns="43180" rIns="0" bIns="0" rtlCol="0">
            <a:spAutoFit/>
          </a:bodyPr>
          <a:lstStyle/>
          <a:p>
            <a:pPr marL="12700">
              <a:lnSpc>
                <a:spcPct val="100000"/>
              </a:lnSpc>
              <a:spcBef>
                <a:spcPts val="340"/>
              </a:spcBef>
            </a:pPr>
            <a:r>
              <a:rPr lang="en-US" sz="1400" i="1" spc="15" dirty="0">
                <a:solidFill>
                  <a:schemeClr val="bg2"/>
                </a:solidFill>
                <a:cs typeface="Arial"/>
              </a:rPr>
              <a:t>DEBT</a:t>
            </a:r>
            <a:r>
              <a:rPr lang="en-US" sz="1400" i="1" spc="-15" dirty="0">
                <a:solidFill>
                  <a:schemeClr val="bg2"/>
                </a:solidFill>
                <a:cs typeface="Arial"/>
              </a:rPr>
              <a:t> </a:t>
            </a:r>
            <a:r>
              <a:rPr lang="en-US" sz="1400" i="1" spc="20" dirty="0">
                <a:solidFill>
                  <a:schemeClr val="bg2"/>
                </a:solidFill>
                <a:cs typeface="Arial"/>
              </a:rPr>
              <a:t>INVESTMENT</a:t>
            </a:r>
          </a:p>
          <a:p>
            <a:pPr marL="12700">
              <a:lnSpc>
                <a:spcPct val="100000"/>
              </a:lnSpc>
              <a:spcBef>
                <a:spcPts val="340"/>
              </a:spcBef>
            </a:pPr>
            <a:r>
              <a:rPr lang="en-US" sz="2500" b="1" dirty="0">
                <a:solidFill>
                  <a:schemeClr val="bg1"/>
                </a:solidFill>
                <a:latin typeface="+mj-lt"/>
                <a:cs typeface="Avenir Black"/>
              </a:rPr>
              <a:t>$XXXXX</a:t>
            </a:r>
            <a:endParaRPr lang="en-US" sz="2500" dirty="0">
              <a:solidFill>
                <a:schemeClr val="bg1"/>
              </a:solidFill>
              <a:latin typeface="+mj-lt"/>
              <a:cs typeface="Avenir Black"/>
            </a:endParaRPr>
          </a:p>
        </p:txBody>
      </p:sp>
      <p:cxnSp>
        <p:nvCxnSpPr>
          <p:cNvPr id="15" name="Straight Connector 14" descr="White line">
            <a:extLst>
              <a:ext uri="{FF2B5EF4-FFF2-40B4-BE49-F238E27FC236}">
                <a16:creationId xmlns:a16="http://schemas.microsoft.com/office/drawing/2014/main" id="{8F10C47F-8DB6-4F10-999F-9F0945EF1066}"/>
              </a:ext>
            </a:extLst>
          </p:cNvPr>
          <p:cNvCxnSpPr/>
          <p:nvPr/>
        </p:nvCxnSpPr>
        <p:spPr>
          <a:xfrm>
            <a:off x="3255441" y="2944678"/>
            <a:ext cx="936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descr="White line">
            <a:extLst>
              <a:ext uri="{FF2B5EF4-FFF2-40B4-BE49-F238E27FC236}">
                <a16:creationId xmlns:a16="http://schemas.microsoft.com/office/drawing/2014/main" id="{ABF823CE-8F30-44E8-A4F3-B87E440DA298}"/>
              </a:ext>
            </a:extLst>
          </p:cNvPr>
          <p:cNvCxnSpPr>
            <a:cxnSpLocks/>
          </p:cNvCxnSpPr>
          <p:nvPr/>
        </p:nvCxnSpPr>
        <p:spPr>
          <a:xfrm>
            <a:off x="3255441" y="5406326"/>
            <a:ext cx="140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descr="White line">
            <a:extLst>
              <a:ext uri="{FF2B5EF4-FFF2-40B4-BE49-F238E27FC236}">
                <a16:creationId xmlns:a16="http://schemas.microsoft.com/office/drawing/2014/main" id="{1EC67F4A-791B-465C-A6D0-425D45D4BDC4}"/>
              </a:ext>
            </a:extLst>
          </p:cNvPr>
          <p:cNvCxnSpPr>
            <a:cxnSpLocks/>
          </p:cNvCxnSpPr>
          <p:nvPr/>
        </p:nvCxnSpPr>
        <p:spPr>
          <a:xfrm>
            <a:off x="7961864" y="2944678"/>
            <a:ext cx="9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descr="White line">
            <a:extLst>
              <a:ext uri="{FF2B5EF4-FFF2-40B4-BE49-F238E27FC236}">
                <a16:creationId xmlns:a16="http://schemas.microsoft.com/office/drawing/2014/main" id="{21CEE569-9C3A-4C5E-A777-4A90772E84F2}"/>
              </a:ext>
            </a:extLst>
          </p:cNvPr>
          <p:cNvCxnSpPr>
            <a:cxnSpLocks/>
          </p:cNvCxnSpPr>
          <p:nvPr/>
        </p:nvCxnSpPr>
        <p:spPr>
          <a:xfrm>
            <a:off x="7680960" y="5406326"/>
            <a:ext cx="1252904"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28110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Content Placeholder 6" descr="Girl with documents">
            <a:extLst>
              <a:ext uri="{FF2B5EF4-FFF2-40B4-BE49-F238E27FC236}">
                <a16:creationId xmlns:a16="http://schemas.microsoft.com/office/drawing/2014/main" id="{BD5BAEF8-04EE-4148-AB9D-25427A9268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1" y="675"/>
            <a:ext cx="12189600" cy="6856650"/>
          </a:xfrm>
          <a:prstGeom prst="rect">
            <a:avLst/>
          </a:prstGeom>
        </p:spPr>
      </p:pic>
      <p:sp>
        <p:nvSpPr>
          <p:cNvPr id="5" name="Content Placeholder 4">
            <a:extLst>
              <a:ext uri="{FF2B5EF4-FFF2-40B4-BE49-F238E27FC236}">
                <a16:creationId xmlns:a16="http://schemas.microsoft.com/office/drawing/2014/main" id="{D5537408-2125-4CE5-92A7-F7E0FCBA31D0}"/>
              </a:ext>
            </a:extLst>
          </p:cNvPr>
          <p:cNvSpPr txBox="1">
            <a:spLocks/>
          </p:cNvSpPr>
          <p:nvPr/>
        </p:nvSpPr>
        <p:spPr>
          <a:xfrm>
            <a:off x="-1" y="1341439"/>
            <a:ext cx="6348413" cy="4140200"/>
          </a:xfrm>
          <a:prstGeom prst="rect">
            <a:avLst/>
          </a:prstGeom>
          <a:solidFill>
            <a:schemeClr val="accent2"/>
          </a:solidFill>
        </p:spPr>
        <p:txBody>
          <a:bodyPr lIns="1548000" tIns="216000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1100"/>
              </a:spcBef>
              <a:buFont typeface="Arial" panose="020B0604020202020204" pitchFamily="34" charset="0"/>
              <a:buNone/>
            </a:pPr>
            <a:r>
              <a:rPr lang="en-US" sz="2500" b="1" i="1" spc="60" dirty="0">
                <a:solidFill>
                  <a:schemeClr val="bg2">
                    <a:lumMod val="20000"/>
                    <a:lumOff val="80000"/>
                    <a:alpha val="75000"/>
                  </a:schemeClr>
                </a:solidFill>
                <a:cs typeface="Arial"/>
              </a:rPr>
              <a:t>Mirjam</a:t>
            </a:r>
            <a:r>
              <a:rPr lang="en-US" sz="2500" b="1" i="1" spc="140" dirty="0">
                <a:solidFill>
                  <a:schemeClr val="bg2">
                    <a:lumMod val="20000"/>
                    <a:lumOff val="80000"/>
                    <a:alpha val="75000"/>
                  </a:schemeClr>
                </a:solidFill>
                <a:cs typeface="Arial"/>
              </a:rPr>
              <a:t> </a:t>
            </a:r>
            <a:r>
              <a:rPr lang="en-US" sz="2500" b="1" i="1" spc="70" dirty="0">
                <a:solidFill>
                  <a:schemeClr val="bg2">
                    <a:lumMod val="20000"/>
                    <a:lumOff val="80000"/>
                    <a:alpha val="75000"/>
                  </a:schemeClr>
                </a:solidFill>
                <a:cs typeface="Arial"/>
              </a:rPr>
              <a:t>Nilsson</a:t>
            </a:r>
            <a:endParaRPr lang="en-US" sz="2500" b="1" i="1" dirty="0">
              <a:solidFill>
                <a:schemeClr val="bg2">
                  <a:lumMod val="20000"/>
                  <a:lumOff val="80000"/>
                  <a:alpha val="75000"/>
                </a:schemeClr>
              </a:solidFill>
              <a:cs typeface="Arial"/>
            </a:endParaRPr>
          </a:p>
          <a:p>
            <a:pPr marL="0" marR="5080" indent="0">
              <a:buFont typeface="Arial" panose="020B0604020202020204" pitchFamily="34" charset="0"/>
              <a:buNone/>
            </a:pPr>
            <a:r>
              <a:rPr lang="en-US" sz="2500" b="1" i="1" spc="70" dirty="0">
                <a:solidFill>
                  <a:schemeClr val="bg2">
                    <a:lumMod val="20000"/>
                    <a:lumOff val="80000"/>
                    <a:alpha val="75000"/>
                  </a:schemeClr>
                </a:solidFill>
                <a:cs typeface="Arial"/>
              </a:rPr>
              <a:t>nilsson@example.com</a:t>
            </a:r>
          </a:p>
          <a:p>
            <a:pPr marL="0" marR="5080" indent="0">
              <a:buFont typeface="Arial" panose="020B0604020202020204" pitchFamily="34" charset="0"/>
              <a:buNone/>
            </a:pPr>
            <a:r>
              <a:rPr lang="en-US" sz="2500" b="1" i="1" spc="45" dirty="0">
                <a:solidFill>
                  <a:schemeClr val="bg2">
                    <a:lumMod val="20000"/>
                    <a:lumOff val="80000"/>
                    <a:alpha val="75000"/>
                  </a:schemeClr>
                </a:solidFill>
                <a:cs typeface="Arial"/>
              </a:rPr>
              <a:t>678-555-0100</a:t>
            </a:r>
            <a:endParaRPr lang="en-US" sz="2500" b="1" i="1" dirty="0">
              <a:solidFill>
                <a:schemeClr val="bg2">
                  <a:lumMod val="20000"/>
                  <a:lumOff val="80000"/>
                  <a:alpha val="75000"/>
                </a:schemeClr>
              </a:solidFill>
              <a:cs typeface="Arial"/>
            </a:endParaRPr>
          </a:p>
          <a:p>
            <a:pPr marL="0" indent="0">
              <a:lnSpc>
                <a:spcPct val="125000"/>
              </a:lnSpc>
              <a:buFont typeface="Arial" panose="020B0604020202020204" pitchFamily="34" charset="0"/>
              <a:buNone/>
            </a:pPr>
            <a:endParaRPr lang="en-US" sz="2500" b="1" dirty="0">
              <a:solidFill>
                <a:schemeClr val="bg2">
                  <a:alpha val="50000"/>
                </a:schemeClr>
              </a:solidFill>
            </a:endParaRPr>
          </a:p>
        </p:txBody>
      </p:sp>
      <p:sp>
        <p:nvSpPr>
          <p:cNvPr id="6" name="object 6" descr="Beige rectangle">
            <a:extLst>
              <a:ext uri="{FF2B5EF4-FFF2-40B4-BE49-F238E27FC236}">
                <a16:creationId xmlns:a16="http://schemas.microsoft.com/office/drawing/2014/main" id="{B0C70F64-F3E5-413B-AF4F-E15CE944B761}"/>
              </a:ext>
            </a:extLst>
          </p:cNvPr>
          <p:cNvSpPr/>
          <p:nvPr/>
        </p:nvSpPr>
        <p:spPr bwMode="ltGray">
          <a:xfrm>
            <a:off x="931203" y="2894901"/>
            <a:ext cx="4176000" cy="0"/>
          </a:xfrm>
          <a:custGeom>
            <a:avLst/>
            <a:gdLst/>
            <a:ahLst/>
            <a:cxnLst/>
            <a:rect l="l" t="t" r="r" b="b"/>
            <a:pathLst>
              <a:path w="4206240">
                <a:moveTo>
                  <a:pt x="0" y="0"/>
                </a:moveTo>
                <a:lnTo>
                  <a:pt x="4206240" y="0"/>
                </a:lnTo>
              </a:path>
            </a:pathLst>
          </a:custGeom>
          <a:ln w="54863">
            <a:solidFill>
              <a:schemeClr val="accent1"/>
            </a:solidFill>
          </a:ln>
        </p:spPr>
        <p:txBody>
          <a:bodyPr wrap="square" lIns="0" tIns="0" rIns="0" bIns="0" rtlCol="0"/>
          <a:lstStyle/>
          <a:p>
            <a:endParaRPr lang="en-US" dirty="0"/>
          </a:p>
        </p:txBody>
      </p:sp>
      <p:sp>
        <p:nvSpPr>
          <p:cNvPr id="2" name="Title 1">
            <a:extLst>
              <a:ext uri="{FF2B5EF4-FFF2-40B4-BE49-F238E27FC236}">
                <a16:creationId xmlns:a16="http://schemas.microsoft.com/office/drawing/2014/main" id="{1BD43A5E-77DF-44FD-800D-158434A3ABC6}"/>
              </a:ext>
            </a:extLst>
          </p:cNvPr>
          <p:cNvSpPr>
            <a:spLocks noGrp="1"/>
          </p:cNvSpPr>
          <p:nvPr>
            <p:ph type="title"/>
          </p:nvPr>
        </p:nvSpPr>
        <p:spPr bwMode="ltGray">
          <a:xfrm>
            <a:off x="838200" y="1701559"/>
            <a:ext cx="4859215" cy="1325563"/>
          </a:xfrm>
        </p:spPr>
        <p:txBody>
          <a:bodyPr>
            <a:normAutofit/>
          </a:bodyPr>
          <a:lstStyle/>
          <a:p>
            <a:r>
              <a:rPr lang="en-US" sz="5000" dirty="0">
                <a:solidFill>
                  <a:schemeClr val="bg1"/>
                </a:solidFill>
              </a:rPr>
              <a:t>THANK YOU!</a:t>
            </a:r>
            <a:endParaRPr lang="en-US" sz="5000" dirty="0"/>
          </a:p>
        </p:txBody>
      </p:sp>
      <p:pic>
        <p:nvPicPr>
          <p:cNvPr id="11" name="Graphic 10" descr="Person icon">
            <a:extLst>
              <a:ext uri="{FF2B5EF4-FFF2-40B4-BE49-F238E27FC236}">
                <a16:creationId xmlns:a16="http://schemas.microsoft.com/office/drawing/2014/main" id="{623730AD-04DB-4D31-90B9-486007BC48F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35237" y="3470503"/>
            <a:ext cx="342900" cy="352425"/>
          </a:xfrm>
          <a:prstGeom prst="rect">
            <a:avLst/>
          </a:prstGeom>
        </p:spPr>
      </p:pic>
      <p:pic>
        <p:nvPicPr>
          <p:cNvPr id="12" name="Graphic 11" descr="Mail icon">
            <a:extLst>
              <a:ext uri="{FF2B5EF4-FFF2-40B4-BE49-F238E27FC236}">
                <a16:creationId xmlns:a16="http://schemas.microsoft.com/office/drawing/2014/main" id="{A19DD78C-1BBA-435D-AB9C-910A5A3B509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35237" y="3965704"/>
            <a:ext cx="342900" cy="342900"/>
          </a:xfrm>
          <a:prstGeom prst="rect">
            <a:avLst/>
          </a:prstGeom>
        </p:spPr>
      </p:pic>
      <p:pic>
        <p:nvPicPr>
          <p:cNvPr id="13" name="Graphic 12" descr="Phone icon">
            <a:extLst>
              <a:ext uri="{FF2B5EF4-FFF2-40B4-BE49-F238E27FC236}">
                <a16:creationId xmlns:a16="http://schemas.microsoft.com/office/drawing/2014/main" id="{E1FE68E0-BC77-4B86-BF40-6A4FF5062F5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35237" y="4451380"/>
            <a:ext cx="342900" cy="342900"/>
          </a:xfrm>
          <a:prstGeom prst="rect">
            <a:avLst/>
          </a:prstGeom>
        </p:spPr>
      </p:pic>
    </p:spTree>
    <p:extLst>
      <p:ext uri="{BB962C8B-B14F-4D97-AF65-F5344CB8AC3E}">
        <p14:creationId xmlns:p14="http://schemas.microsoft.com/office/powerpoint/2010/main" val="14869512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C5B371-F992-4547-B936-23F16F4488DA}"/>
              </a:ext>
            </a:extLst>
          </p:cNvPr>
          <p:cNvSpPr>
            <a:spLocks noGrp="1"/>
          </p:cNvSpPr>
          <p:nvPr>
            <p:ph type="title"/>
          </p:nvPr>
        </p:nvSpPr>
        <p:spPr>
          <a:xfrm>
            <a:off x="357116" y="417362"/>
            <a:ext cx="4737756" cy="1302111"/>
          </a:xfrm>
        </p:spPr>
        <p:txBody>
          <a:bodyPr>
            <a:normAutofit fontScale="90000"/>
          </a:bodyPr>
          <a:lstStyle/>
          <a:p>
            <a:r>
              <a:rPr lang="en-US" dirty="0"/>
              <a:t>Approach : Data Sourcing and Project Goals</a:t>
            </a:r>
          </a:p>
        </p:txBody>
      </p:sp>
      <p:sp>
        <p:nvSpPr>
          <p:cNvPr id="3" name="Text Placeholder 2">
            <a:extLst>
              <a:ext uri="{FF2B5EF4-FFF2-40B4-BE49-F238E27FC236}">
                <a16:creationId xmlns:a16="http://schemas.microsoft.com/office/drawing/2014/main" id="{C6B07B54-E3ED-4BBF-91BB-9F611C440199}"/>
              </a:ext>
            </a:extLst>
          </p:cNvPr>
          <p:cNvSpPr>
            <a:spLocks noGrp="1"/>
          </p:cNvSpPr>
          <p:nvPr>
            <p:ph type="body" sz="half" idx="2"/>
          </p:nvPr>
        </p:nvSpPr>
        <p:spPr bwMode="ltGray">
          <a:xfrm>
            <a:off x="7055713" y="542128"/>
            <a:ext cx="4531709" cy="1431234"/>
          </a:xfrm>
        </p:spPr>
        <p:txBody>
          <a:bodyPr>
            <a:normAutofit/>
          </a:bodyPr>
          <a:lstStyle/>
          <a:p>
            <a:pPr>
              <a:lnSpc>
                <a:spcPct val="110000"/>
              </a:lnSpc>
              <a:spcBef>
                <a:spcPts val="425"/>
              </a:spcBef>
            </a:pPr>
            <a:r>
              <a:rPr lang="en-US" sz="2200" b="1" dirty="0">
                <a:solidFill>
                  <a:schemeClr val="bg1"/>
                </a:solidFill>
                <a:latin typeface="+mj-lt"/>
              </a:rPr>
              <a:t>Find Reputable Data Sources</a:t>
            </a:r>
          </a:p>
          <a:p>
            <a:pPr marR="417195">
              <a:lnSpc>
                <a:spcPct val="107100"/>
              </a:lnSpc>
              <a:spcBef>
                <a:spcPts val="0"/>
              </a:spcBef>
              <a:spcAft>
                <a:spcPts val="1000"/>
              </a:spcAft>
            </a:pPr>
            <a:r>
              <a:rPr lang="en-US" sz="1500" i="1" spc="-15" dirty="0">
                <a:solidFill>
                  <a:schemeClr val="bg2">
                    <a:lumMod val="20000"/>
                    <a:lumOff val="80000"/>
                  </a:schemeClr>
                </a:solidFill>
                <a:cs typeface="Arial"/>
              </a:rPr>
              <a:t>Find reputable sources of data like the U.S. Bureau of Labor Statistics</a:t>
            </a:r>
          </a:p>
          <a:p>
            <a:pPr marR="417195">
              <a:lnSpc>
                <a:spcPct val="107100"/>
              </a:lnSpc>
              <a:spcBef>
                <a:spcPts val="0"/>
              </a:spcBef>
              <a:spcAft>
                <a:spcPts val="1000"/>
              </a:spcAft>
            </a:pPr>
            <a:endParaRPr lang="en-US" sz="1500" i="1" spc="-15" dirty="0">
              <a:solidFill>
                <a:schemeClr val="bg2">
                  <a:lumMod val="20000"/>
                  <a:lumOff val="80000"/>
                </a:schemeClr>
              </a:solidFill>
              <a:cs typeface="Arial"/>
            </a:endParaRPr>
          </a:p>
        </p:txBody>
      </p:sp>
      <p:sp>
        <p:nvSpPr>
          <p:cNvPr id="4" name="Slide Number Placeholder 3">
            <a:extLst>
              <a:ext uri="{FF2B5EF4-FFF2-40B4-BE49-F238E27FC236}">
                <a16:creationId xmlns:a16="http://schemas.microsoft.com/office/drawing/2014/main" id="{DEC89DD8-AB5B-4556-B381-45F1AC0706EB}"/>
              </a:ext>
            </a:extLst>
          </p:cNvPr>
          <p:cNvSpPr>
            <a:spLocks noGrp="1"/>
          </p:cNvSpPr>
          <p:nvPr>
            <p:ph type="sldNum" sz="quarter" idx="12"/>
          </p:nvPr>
        </p:nvSpPr>
        <p:spPr/>
        <p:txBody>
          <a:bodyPr/>
          <a:lstStyle/>
          <a:p>
            <a:fld id="{82EE24B5-652C-4DB5-B7C3-B5BBEC1280B1}" type="slidenum">
              <a:rPr lang="en-US" smtClean="0"/>
              <a:t>3</a:t>
            </a:fld>
            <a:endParaRPr lang="en-US" dirty="0"/>
          </a:p>
        </p:txBody>
      </p:sp>
      <p:pic>
        <p:nvPicPr>
          <p:cNvPr id="7" name="Picture Placeholder 6" descr="Two men look at laptop">
            <a:extLst>
              <a:ext uri="{FF2B5EF4-FFF2-40B4-BE49-F238E27FC236}">
                <a16:creationId xmlns:a16="http://schemas.microsoft.com/office/drawing/2014/main" id="{2CD8DFC9-E679-43B6-94BA-67756E397A11}"/>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tretch>
            <a:fillRect/>
          </a:stretch>
        </p:blipFill>
        <p:spPr>
          <a:xfrm>
            <a:off x="17252" y="2781223"/>
            <a:ext cx="6024983" cy="2736901"/>
          </a:xfrm>
        </p:spPr>
      </p:pic>
      <p:pic>
        <p:nvPicPr>
          <p:cNvPr id="15" name="Picture Placeholder 14" descr="Check icon">
            <a:extLst>
              <a:ext uri="{FF2B5EF4-FFF2-40B4-BE49-F238E27FC236}">
                <a16:creationId xmlns:a16="http://schemas.microsoft.com/office/drawing/2014/main" id="{2BB6FD49-92B0-4DC9-AC1D-17947DECCCB8}"/>
              </a:ext>
            </a:extLst>
          </p:cNvPr>
          <p:cNvPicPr>
            <a:picLocks noGrp="1" noChangeAspect="1"/>
          </p:cNvPicPr>
          <p:nvPr>
            <p:ph type="pic" sz="quarter" idx="19"/>
          </p:nvPr>
        </p:nvPicPr>
        <p:blipFill>
          <a:blip r:embed="rId4">
            <a:extLst>
              <a:ext uri="{28A0092B-C50C-407E-A947-70E740481C1C}">
                <a14:useLocalDpi xmlns:a14="http://schemas.microsoft.com/office/drawing/2010/main" val="0"/>
              </a:ext>
            </a:extLst>
          </a:blip>
          <a:srcRect/>
          <a:stretch>
            <a:fillRect/>
          </a:stretch>
        </p:blipFill>
        <p:spPr bwMode="ltGray">
          <a:xfrm>
            <a:off x="6481239" y="469234"/>
            <a:ext cx="576000" cy="576000"/>
          </a:xfrm>
        </p:spPr>
      </p:pic>
      <p:pic>
        <p:nvPicPr>
          <p:cNvPr id="17" name="Picture Placeholder 16" descr="Check icon">
            <a:extLst>
              <a:ext uri="{FF2B5EF4-FFF2-40B4-BE49-F238E27FC236}">
                <a16:creationId xmlns:a16="http://schemas.microsoft.com/office/drawing/2014/main" id="{B35AF671-FB05-4C5C-AD79-E7C03FDFC8C4}"/>
              </a:ext>
            </a:extLst>
          </p:cNvPr>
          <p:cNvPicPr>
            <a:picLocks noGrp="1" noChangeAspect="1"/>
          </p:cNvPicPr>
          <p:nvPr>
            <p:ph type="pic" sz="quarter" idx="22"/>
          </p:nvPr>
        </p:nvPicPr>
        <p:blipFill>
          <a:blip r:embed="rId4">
            <a:extLst>
              <a:ext uri="{28A0092B-C50C-407E-A947-70E740481C1C}">
                <a14:useLocalDpi xmlns:a14="http://schemas.microsoft.com/office/drawing/2010/main" val="0"/>
              </a:ext>
            </a:extLst>
          </a:blip>
          <a:srcRect/>
          <a:stretch>
            <a:fillRect/>
          </a:stretch>
        </p:blipFill>
        <p:spPr bwMode="ltGray">
          <a:xfrm>
            <a:off x="6481239" y="1368410"/>
            <a:ext cx="576000" cy="576001"/>
          </a:xfrm>
        </p:spPr>
      </p:pic>
      <p:sp>
        <p:nvSpPr>
          <p:cNvPr id="11" name="Text Placeholder 10">
            <a:extLst>
              <a:ext uri="{FF2B5EF4-FFF2-40B4-BE49-F238E27FC236}">
                <a16:creationId xmlns:a16="http://schemas.microsoft.com/office/drawing/2014/main" id="{81D93562-F631-4ADB-AB50-4D5ECF40F8A1}"/>
              </a:ext>
            </a:extLst>
          </p:cNvPr>
          <p:cNvSpPr>
            <a:spLocks noGrp="1"/>
          </p:cNvSpPr>
          <p:nvPr>
            <p:ph type="body" sz="half" idx="23"/>
          </p:nvPr>
        </p:nvSpPr>
        <p:spPr bwMode="ltGray">
          <a:xfrm>
            <a:off x="7055713" y="1422956"/>
            <a:ext cx="4531709" cy="1431234"/>
          </a:xfrm>
        </p:spPr>
        <p:txBody>
          <a:bodyPr>
            <a:normAutofit/>
          </a:bodyPr>
          <a:lstStyle/>
          <a:p>
            <a:pPr>
              <a:lnSpc>
                <a:spcPct val="110000"/>
              </a:lnSpc>
              <a:spcBef>
                <a:spcPts val="425"/>
              </a:spcBef>
            </a:pPr>
            <a:r>
              <a:rPr lang="en-US" sz="2400" b="1" dirty="0">
                <a:solidFill>
                  <a:schemeClr val="bg1"/>
                </a:solidFill>
                <a:latin typeface="+mj-lt"/>
              </a:rPr>
              <a:t>Clean Data Based on Format</a:t>
            </a:r>
          </a:p>
          <a:p>
            <a:pPr marR="417195">
              <a:lnSpc>
                <a:spcPct val="107100"/>
              </a:lnSpc>
              <a:spcBef>
                <a:spcPts val="0"/>
              </a:spcBef>
              <a:spcAft>
                <a:spcPts val="1000"/>
              </a:spcAft>
            </a:pPr>
            <a:r>
              <a:rPr lang="en-US" i="1" spc="-15" dirty="0">
                <a:solidFill>
                  <a:schemeClr val="bg2">
                    <a:lumMod val="20000"/>
                    <a:lumOff val="80000"/>
                  </a:schemeClr>
                </a:solidFill>
                <a:cs typeface="Arial"/>
              </a:rPr>
              <a:t>API or CSV cleanup to match destination format and clean for merging</a:t>
            </a:r>
          </a:p>
        </p:txBody>
      </p:sp>
      <p:pic>
        <p:nvPicPr>
          <p:cNvPr id="19" name="Picture Placeholder 18" descr="Check icon">
            <a:extLst>
              <a:ext uri="{FF2B5EF4-FFF2-40B4-BE49-F238E27FC236}">
                <a16:creationId xmlns:a16="http://schemas.microsoft.com/office/drawing/2014/main" id="{D0EA9FF8-E112-4BA0-B552-7EC47F10324A}"/>
              </a:ext>
            </a:extLst>
          </p:cNvPr>
          <p:cNvPicPr>
            <a:picLocks noGrp="1" noChangeAspect="1"/>
          </p:cNvPicPr>
          <p:nvPr>
            <p:ph type="pic" sz="quarter" idx="24"/>
          </p:nvPr>
        </p:nvPicPr>
        <p:blipFill>
          <a:blip r:embed="rId4">
            <a:extLst>
              <a:ext uri="{28A0092B-C50C-407E-A947-70E740481C1C}">
                <a14:useLocalDpi xmlns:a14="http://schemas.microsoft.com/office/drawing/2010/main" val="0"/>
              </a:ext>
            </a:extLst>
          </a:blip>
          <a:srcRect/>
          <a:stretch>
            <a:fillRect/>
          </a:stretch>
        </p:blipFill>
        <p:spPr bwMode="ltGray">
          <a:xfrm>
            <a:off x="6481239" y="2347413"/>
            <a:ext cx="576000" cy="576001"/>
          </a:xfrm>
        </p:spPr>
      </p:pic>
      <p:sp>
        <p:nvSpPr>
          <p:cNvPr id="13" name="Text Placeholder 12">
            <a:extLst>
              <a:ext uri="{FF2B5EF4-FFF2-40B4-BE49-F238E27FC236}">
                <a16:creationId xmlns:a16="http://schemas.microsoft.com/office/drawing/2014/main" id="{F254C44F-43DD-4310-BB15-9C29C646DB24}"/>
              </a:ext>
            </a:extLst>
          </p:cNvPr>
          <p:cNvSpPr>
            <a:spLocks noGrp="1"/>
          </p:cNvSpPr>
          <p:nvPr>
            <p:ph type="body" sz="half" idx="25"/>
          </p:nvPr>
        </p:nvSpPr>
        <p:spPr bwMode="ltGray">
          <a:xfrm>
            <a:off x="7055713" y="2416866"/>
            <a:ext cx="4672463" cy="1431234"/>
          </a:xfrm>
        </p:spPr>
        <p:txBody>
          <a:bodyPr>
            <a:normAutofit/>
          </a:bodyPr>
          <a:lstStyle/>
          <a:p>
            <a:pPr>
              <a:lnSpc>
                <a:spcPct val="110000"/>
              </a:lnSpc>
              <a:spcBef>
                <a:spcPts val="425"/>
              </a:spcBef>
            </a:pPr>
            <a:r>
              <a:rPr lang="en-US" sz="2200" b="1" dirty="0">
                <a:solidFill>
                  <a:schemeClr val="bg1"/>
                </a:solidFill>
                <a:latin typeface="+mj-lt"/>
              </a:rPr>
              <a:t>Exploration</a:t>
            </a:r>
          </a:p>
          <a:p>
            <a:pPr marR="417195">
              <a:lnSpc>
                <a:spcPct val="107100"/>
              </a:lnSpc>
              <a:spcBef>
                <a:spcPts val="0"/>
              </a:spcBef>
              <a:spcAft>
                <a:spcPts val="1000"/>
              </a:spcAft>
            </a:pPr>
            <a:r>
              <a:rPr lang="en-US" sz="1500" i="1" spc="-15" dirty="0">
                <a:solidFill>
                  <a:schemeClr val="bg2">
                    <a:lumMod val="20000"/>
                    <a:lumOff val="80000"/>
                  </a:schemeClr>
                </a:solidFill>
                <a:cs typeface="Arial"/>
              </a:rPr>
              <a:t>Analyze the data. Understand how the data impacts the area of investigation.</a:t>
            </a:r>
          </a:p>
        </p:txBody>
      </p:sp>
      <p:sp>
        <p:nvSpPr>
          <p:cNvPr id="8" name="object 13" descr="Beige rectangle">
            <a:extLst>
              <a:ext uri="{FF2B5EF4-FFF2-40B4-BE49-F238E27FC236}">
                <a16:creationId xmlns:a16="http://schemas.microsoft.com/office/drawing/2014/main" id="{DFB86A96-0959-48CB-911E-06E243290C23}"/>
              </a:ext>
            </a:extLst>
          </p:cNvPr>
          <p:cNvSpPr/>
          <p:nvPr/>
        </p:nvSpPr>
        <p:spPr>
          <a:xfrm>
            <a:off x="919594" y="1786728"/>
            <a:ext cx="3096000" cy="0"/>
          </a:xfrm>
          <a:custGeom>
            <a:avLst/>
            <a:gdLst/>
            <a:ahLst/>
            <a:cxnLst/>
            <a:rect l="l" t="t" r="r" b="b"/>
            <a:pathLst>
              <a:path w="2694304">
                <a:moveTo>
                  <a:pt x="0" y="0"/>
                </a:moveTo>
                <a:lnTo>
                  <a:pt x="2694127" y="0"/>
                </a:lnTo>
              </a:path>
            </a:pathLst>
          </a:custGeom>
          <a:ln w="54863">
            <a:solidFill>
              <a:schemeClr val="accent1"/>
            </a:solidFill>
          </a:ln>
        </p:spPr>
        <p:txBody>
          <a:bodyPr wrap="square" lIns="0" tIns="0" rIns="0" bIns="0" rtlCol="0"/>
          <a:lstStyle/>
          <a:p>
            <a:endParaRPr lang="en-US" dirty="0"/>
          </a:p>
        </p:txBody>
      </p:sp>
      <p:sp>
        <p:nvSpPr>
          <p:cNvPr id="6" name="Text Placeholder 2">
            <a:extLst>
              <a:ext uri="{FF2B5EF4-FFF2-40B4-BE49-F238E27FC236}">
                <a16:creationId xmlns:a16="http://schemas.microsoft.com/office/drawing/2014/main" id="{704FEC05-9F93-EE9B-2BF8-A63EF88E0998}"/>
              </a:ext>
            </a:extLst>
          </p:cNvPr>
          <p:cNvSpPr txBox="1">
            <a:spLocks/>
          </p:cNvSpPr>
          <p:nvPr/>
        </p:nvSpPr>
        <p:spPr bwMode="ltGray">
          <a:xfrm>
            <a:off x="7351636" y="115282"/>
            <a:ext cx="2964587" cy="426846"/>
          </a:xfrm>
          <a:prstGeom prst="rect">
            <a:avLst/>
          </a:prstGeom>
        </p:spPr>
        <p:txBody>
          <a:bodyPr vert="horz" lIns="91440" tIns="45720" rIns="91440" bIns="45720" rtlCol="0">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bg2">
                    <a:lumMod val="40000"/>
                    <a:lumOff val="60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lumMod val="75000"/>
                    <a:lumOff val="2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lumMod val="75000"/>
                    <a:lumOff val="2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lumMod val="75000"/>
                    <a:lumOff val="2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lumMod val="75000"/>
                    <a:lumOff val="2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a:lnSpc>
                <a:spcPct val="110000"/>
              </a:lnSpc>
              <a:spcBef>
                <a:spcPts val="425"/>
              </a:spcBef>
            </a:pPr>
            <a:r>
              <a:rPr lang="en-US" sz="2200" b="1" u="sng" dirty="0">
                <a:solidFill>
                  <a:schemeClr val="tx1">
                    <a:lumMod val="95000"/>
                    <a:lumOff val="5000"/>
                  </a:schemeClr>
                </a:solidFill>
                <a:latin typeface="+mj-lt"/>
              </a:rPr>
              <a:t>Group Data Sourcing</a:t>
            </a:r>
            <a:endParaRPr lang="en-US" sz="1500" i="1" u="sng" spc="-15" dirty="0">
              <a:solidFill>
                <a:schemeClr val="tx1">
                  <a:lumMod val="95000"/>
                  <a:lumOff val="5000"/>
                </a:schemeClr>
              </a:solidFill>
              <a:cs typeface="Arial"/>
            </a:endParaRPr>
          </a:p>
          <a:p>
            <a:pPr marR="417195">
              <a:lnSpc>
                <a:spcPct val="107100"/>
              </a:lnSpc>
              <a:spcBef>
                <a:spcPts val="0"/>
              </a:spcBef>
              <a:spcAft>
                <a:spcPts val="1000"/>
              </a:spcAft>
            </a:pPr>
            <a:endParaRPr lang="en-US" sz="1500" i="1" u="sng" spc="-15" dirty="0">
              <a:solidFill>
                <a:schemeClr val="tx1">
                  <a:lumMod val="95000"/>
                  <a:lumOff val="5000"/>
                </a:schemeClr>
              </a:solidFill>
              <a:cs typeface="Arial"/>
            </a:endParaRPr>
          </a:p>
        </p:txBody>
      </p:sp>
      <p:sp>
        <p:nvSpPr>
          <p:cNvPr id="9" name="Text Placeholder 2">
            <a:extLst>
              <a:ext uri="{FF2B5EF4-FFF2-40B4-BE49-F238E27FC236}">
                <a16:creationId xmlns:a16="http://schemas.microsoft.com/office/drawing/2014/main" id="{1E981242-F10B-87EF-4749-8AC2EE88855E}"/>
              </a:ext>
            </a:extLst>
          </p:cNvPr>
          <p:cNvSpPr txBox="1">
            <a:spLocks/>
          </p:cNvSpPr>
          <p:nvPr/>
        </p:nvSpPr>
        <p:spPr bwMode="ltGray">
          <a:xfrm>
            <a:off x="7351636" y="3556821"/>
            <a:ext cx="4046052" cy="58255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bg2">
                    <a:lumMod val="40000"/>
                    <a:lumOff val="60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lumMod val="75000"/>
                    <a:lumOff val="2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lumMod val="75000"/>
                    <a:lumOff val="2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lumMod val="75000"/>
                    <a:lumOff val="2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lumMod val="75000"/>
                    <a:lumOff val="2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a:lnSpc>
                <a:spcPct val="110000"/>
              </a:lnSpc>
              <a:spcBef>
                <a:spcPts val="425"/>
              </a:spcBef>
            </a:pPr>
            <a:r>
              <a:rPr lang="en-US" sz="2200" b="1" u="sng" dirty="0">
                <a:solidFill>
                  <a:schemeClr val="tx1">
                    <a:lumMod val="95000"/>
                    <a:lumOff val="5000"/>
                  </a:schemeClr>
                </a:solidFill>
                <a:latin typeface="+mj-lt"/>
              </a:rPr>
              <a:t>Achieving Project Goals</a:t>
            </a:r>
            <a:endParaRPr lang="en-US" sz="1500" i="1" u="sng" spc="-15" dirty="0">
              <a:solidFill>
                <a:schemeClr val="tx1">
                  <a:lumMod val="95000"/>
                  <a:lumOff val="5000"/>
                </a:schemeClr>
              </a:solidFill>
              <a:cs typeface="Arial"/>
            </a:endParaRPr>
          </a:p>
          <a:p>
            <a:pPr marR="417195">
              <a:lnSpc>
                <a:spcPct val="107100"/>
              </a:lnSpc>
              <a:spcBef>
                <a:spcPts val="0"/>
              </a:spcBef>
              <a:spcAft>
                <a:spcPts val="1000"/>
              </a:spcAft>
            </a:pPr>
            <a:endParaRPr lang="en-US" sz="1500" i="1" u="sng" spc="-15" dirty="0">
              <a:solidFill>
                <a:schemeClr val="tx1">
                  <a:lumMod val="95000"/>
                  <a:lumOff val="5000"/>
                </a:schemeClr>
              </a:solidFill>
              <a:cs typeface="Arial"/>
            </a:endParaRPr>
          </a:p>
        </p:txBody>
      </p:sp>
      <p:sp>
        <p:nvSpPr>
          <p:cNvPr id="10" name="Text Placeholder 2">
            <a:extLst>
              <a:ext uri="{FF2B5EF4-FFF2-40B4-BE49-F238E27FC236}">
                <a16:creationId xmlns:a16="http://schemas.microsoft.com/office/drawing/2014/main" id="{3C29C56B-994F-CD3A-B554-AB6B90BC4C5F}"/>
              </a:ext>
            </a:extLst>
          </p:cNvPr>
          <p:cNvSpPr txBox="1">
            <a:spLocks/>
          </p:cNvSpPr>
          <p:nvPr/>
        </p:nvSpPr>
        <p:spPr bwMode="ltGray">
          <a:xfrm>
            <a:off x="7196467" y="4003810"/>
            <a:ext cx="4995533" cy="784090"/>
          </a:xfrm>
          <a:prstGeom prst="rect">
            <a:avLst/>
          </a:prstGeom>
        </p:spPr>
        <p:txBody>
          <a:bodyPr vert="horz" lIns="91440" tIns="45720" rIns="91440" bIns="45720" rtlCol="0">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bg2">
                    <a:lumMod val="40000"/>
                    <a:lumOff val="60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lumMod val="75000"/>
                    <a:lumOff val="2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lumMod val="75000"/>
                    <a:lumOff val="2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lumMod val="75000"/>
                    <a:lumOff val="2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lumMod val="75000"/>
                    <a:lumOff val="2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a:lnSpc>
                <a:spcPct val="110000"/>
              </a:lnSpc>
              <a:spcBef>
                <a:spcPts val="425"/>
              </a:spcBef>
            </a:pPr>
            <a:r>
              <a:rPr lang="en-US" sz="2200" b="1" dirty="0">
                <a:solidFill>
                  <a:schemeClr val="bg1"/>
                </a:solidFill>
                <a:latin typeface="+mj-lt"/>
              </a:rPr>
              <a:t>Update Group Members</a:t>
            </a:r>
          </a:p>
          <a:p>
            <a:pPr marR="417195">
              <a:lnSpc>
                <a:spcPct val="107100"/>
              </a:lnSpc>
              <a:spcBef>
                <a:spcPts val="0"/>
              </a:spcBef>
              <a:spcAft>
                <a:spcPts val="1000"/>
              </a:spcAft>
            </a:pPr>
            <a:r>
              <a:rPr lang="en-US" sz="1500" i="1" spc="-15" dirty="0">
                <a:solidFill>
                  <a:schemeClr val="bg2">
                    <a:lumMod val="20000"/>
                    <a:lumOff val="80000"/>
                  </a:schemeClr>
                </a:solidFill>
                <a:cs typeface="Arial"/>
              </a:rPr>
              <a:t>Report latest findings within the group each meeting.</a:t>
            </a:r>
          </a:p>
          <a:p>
            <a:pPr marR="417195">
              <a:lnSpc>
                <a:spcPct val="107100"/>
              </a:lnSpc>
              <a:spcBef>
                <a:spcPts val="0"/>
              </a:spcBef>
              <a:spcAft>
                <a:spcPts val="1000"/>
              </a:spcAft>
            </a:pPr>
            <a:endParaRPr lang="en-US" sz="1500" i="1" spc="-15" dirty="0">
              <a:solidFill>
                <a:schemeClr val="bg2">
                  <a:lumMod val="20000"/>
                  <a:lumOff val="80000"/>
                </a:schemeClr>
              </a:solidFill>
              <a:cs typeface="Arial"/>
            </a:endParaRPr>
          </a:p>
        </p:txBody>
      </p:sp>
      <p:pic>
        <p:nvPicPr>
          <p:cNvPr id="12" name="Picture Placeholder 14" descr="Check icon">
            <a:extLst>
              <a:ext uri="{FF2B5EF4-FFF2-40B4-BE49-F238E27FC236}">
                <a16:creationId xmlns:a16="http://schemas.microsoft.com/office/drawing/2014/main" id="{35BFEBD8-E9F5-999E-EECE-FDAB32646C94}"/>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ltGray">
          <a:xfrm>
            <a:off x="6481239" y="3930916"/>
            <a:ext cx="576000" cy="576000"/>
          </a:xfrm>
          <a:prstGeom prst="rect">
            <a:avLst/>
          </a:prstGeom>
        </p:spPr>
      </p:pic>
      <p:sp>
        <p:nvSpPr>
          <p:cNvPr id="16" name="Text Placeholder 2">
            <a:extLst>
              <a:ext uri="{FF2B5EF4-FFF2-40B4-BE49-F238E27FC236}">
                <a16:creationId xmlns:a16="http://schemas.microsoft.com/office/drawing/2014/main" id="{8A6B5E06-7473-264D-869A-E6C03B53F9B7}"/>
              </a:ext>
            </a:extLst>
          </p:cNvPr>
          <p:cNvSpPr txBox="1">
            <a:spLocks/>
          </p:cNvSpPr>
          <p:nvPr/>
        </p:nvSpPr>
        <p:spPr bwMode="ltGray">
          <a:xfrm>
            <a:off x="7191183" y="4689815"/>
            <a:ext cx="4816667" cy="1012485"/>
          </a:xfrm>
          <a:prstGeom prst="rect">
            <a:avLst/>
          </a:prstGeom>
        </p:spPr>
        <p:txBody>
          <a:bodyPr vert="horz" lIns="91440" tIns="45720" rIns="91440" bIns="45720" rtlCol="0">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bg2">
                    <a:lumMod val="40000"/>
                    <a:lumOff val="60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lumMod val="75000"/>
                    <a:lumOff val="2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lumMod val="75000"/>
                    <a:lumOff val="2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lumMod val="75000"/>
                    <a:lumOff val="2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lumMod val="75000"/>
                    <a:lumOff val="2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a:lnSpc>
                <a:spcPct val="110000"/>
              </a:lnSpc>
              <a:spcBef>
                <a:spcPts val="425"/>
              </a:spcBef>
            </a:pPr>
            <a:r>
              <a:rPr lang="en-US" sz="2200" b="1" dirty="0">
                <a:solidFill>
                  <a:schemeClr val="bg1"/>
                </a:solidFill>
                <a:latin typeface="+mj-lt"/>
              </a:rPr>
              <a:t>Track Project Goals</a:t>
            </a:r>
          </a:p>
          <a:p>
            <a:pPr marR="417195">
              <a:lnSpc>
                <a:spcPct val="107100"/>
              </a:lnSpc>
              <a:spcBef>
                <a:spcPts val="0"/>
              </a:spcBef>
              <a:spcAft>
                <a:spcPts val="1000"/>
              </a:spcAft>
            </a:pPr>
            <a:r>
              <a:rPr lang="en-US" sz="1500" i="1" spc="-15" dirty="0">
                <a:solidFill>
                  <a:schemeClr val="bg2">
                    <a:lumMod val="20000"/>
                    <a:lumOff val="80000"/>
                  </a:schemeClr>
                </a:solidFill>
                <a:cs typeface="Arial"/>
              </a:rPr>
              <a:t>Keep track of the team's project goals against the given deadline</a:t>
            </a:r>
          </a:p>
          <a:p>
            <a:pPr marR="417195">
              <a:lnSpc>
                <a:spcPct val="107100"/>
              </a:lnSpc>
              <a:spcBef>
                <a:spcPts val="0"/>
              </a:spcBef>
              <a:spcAft>
                <a:spcPts val="1000"/>
              </a:spcAft>
            </a:pPr>
            <a:endParaRPr lang="en-US" sz="1500" i="1" spc="-15" dirty="0">
              <a:solidFill>
                <a:schemeClr val="bg2">
                  <a:lumMod val="20000"/>
                  <a:lumOff val="80000"/>
                </a:schemeClr>
              </a:solidFill>
              <a:cs typeface="Arial"/>
            </a:endParaRPr>
          </a:p>
        </p:txBody>
      </p:sp>
      <p:pic>
        <p:nvPicPr>
          <p:cNvPr id="18" name="Picture Placeholder 14" descr="Check icon">
            <a:extLst>
              <a:ext uri="{FF2B5EF4-FFF2-40B4-BE49-F238E27FC236}">
                <a16:creationId xmlns:a16="http://schemas.microsoft.com/office/drawing/2014/main" id="{B79F5E67-3880-69AB-2841-8D82FD536280}"/>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ltGray">
          <a:xfrm>
            <a:off x="6481239" y="4616921"/>
            <a:ext cx="576000" cy="576000"/>
          </a:xfrm>
          <a:prstGeom prst="rect">
            <a:avLst/>
          </a:prstGeom>
        </p:spPr>
      </p:pic>
      <p:sp>
        <p:nvSpPr>
          <p:cNvPr id="20" name="Text Placeholder 2">
            <a:extLst>
              <a:ext uri="{FF2B5EF4-FFF2-40B4-BE49-F238E27FC236}">
                <a16:creationId xmlns:a16="http://schemas.microsoft.com/office/drawing/2014/main" id="{99B1B104-2C51-20EB-7193-1E6952277EEC}"/>
              </a:ext>
            </a:extLst>
          </p:cNvPr>
          <p:cNvSpPr txBox="1">
            <a:spLocks/>
          </p:cNvSpPr>
          <p:nvPr/>
        </p:nvSpPr>
        <p:spPr bwMode="ltGray">
          <a:xfrm>
            <a:off x="7191183" y="5590827"/>
            <a:ext cx="4816667" cy="1012485"/>
          </a:xfrm>
          <a:prstGeom prst="rect">
            <a:avLst/>
          </a:prstGeom>
        </p:spPr>
        <p:txBody>
          <a:bodyPr vert="horz" lIns="91440" tIns="45720" rIns="91440" bIns="45720" rtlCol="0">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bg2">
                    <a:lumMod val="40000"/>
                    <a:lumOff val="60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lumMod val="75000"/>
                    <a:lumOff val="2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lumMod val="75000"/>
                    <a:lumOff val="2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lumMod val="75000"/>
                    <a:lumOff val="2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lumMod val="75000"/>
                    <a:lumOff val="2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a:lnSpc>
                <a:spcPct val="110000"/>
              </a:lnSpc>
              <a:spcBef>
                <a:spcPts val="425"/>
              </a:spcBef>
            </a:pPr>
            <a:r>
              <a:rPr lang="en-US" sz="2200" b="1" dirty="0">
                <a:solidFill>
                  <a:schemeClr val="bg1"/>
                </a:solidFill>
                <a:latin typeface="+mj-lt"/>
              </a:rPr>
              <a:t>Troubleshoot With Team Members</a:t>
            </a:r>
          </a:p>
          <a:p>
            <a:pPr marR="417195">
              <a:lnSpc>
                <a:spcPct val="107100"/>
              </a:lnSpc>
              <a:spcBef>
                <a:spcPts val="0"/>
              </a:spcBef>
              <a:spcAft>
                <a:spcPts val="1000"/>
              </a:spcAft>
            </a:pPr>
            <a:r>
              <a:rPr lang="en-US" sz="1500" i="1" spc="-15" dirty="0">
                <a:solidFill>
                  <a:schemeClr val="bg2">
                    <a:lumMod val="20000"/>
                    <a:lumOff val="80000"/>
                  </a:schemeClr>
                </a:solidFill>
                <a:cs typeface="Arial"/>
              </a:rPr>
              <a:t>If team members run into roadblocks, work together to solve the problem</a:t>
            </a:r>
          </a:p>
          <a:p>
            <a:pPr marR="417195">
              <a:lnSpc>
                <a:spcPct val="107100"/>
              </a:lnSpc>
              <a:spcBef>
                <a:spcPts val="0"/>
              </a:spcBef>
              <a:spcAft>
                <a:spcPts val="1000"/>
              </a:spcAft>
            </a:pPr>
            <a:endParaRPr lang="en-US" sz="1500" i="1" spc="-15" dirty="0">
              <a:solidFill>
                <a:schemeClr val="bg2">
                  <a:lumMod val="20000"/>
                  <a:lumOff val="80000"/>
                </a:schemeClr>
              </a:solidFill>
              <a:cs typeface="Arial"/>
            </a:endParaRPr>
          </a:p>
        </p:txBody>
      </p:sp>
      <p:pic>
        <p:nvPicPr>
          <p:cNvPr id="21" name="Picture Placeholder 14" descr="Check icon">
            <a:extLst>
              <a:ext uri="{FF2B5EF4-FFF2-40B4-BE49-F238E27FC236}">
                <a16:creationId xmlns:a16="http://schemas.microsoft.com/office/drawing/2014/main" id="{A16A1892-DB62-D837-5225-D86810E4378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ltGray">
          <a:xfrm>
            <a:off x="6481239" y="5517933"/>
            <a:ext cx="576000" cy="576000"/>
          </a:xfrm>
          <a:prstGeom prst="rect">
            <a:avLst/>
          </a:prstGeom>
        </p:spPr>
      </p:pic>
    </p:spTree>
    <p:extLst>
      <p:ext uri="{BB962C8B-B14F-4D97-AF65-F5344CB8AC3E}">
        <p14:creationId xmlns:p14="http://schemas.microsoft.com/office/powerpoint/2010/main" val="30138121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Blue rectangle">
            <a:extLst>
              <a:ext uri="{FF2B5EF4-FFF2-40B4-BE49-F238E27FC236}">
                <a16:creationId xmlns:a16="http://schemas.microsoft.com/office/drawing/2014/main" id="{7D87B918-371C-4B31-9C7A-1D9A08C8A3BB}"/>
              </a:ext>
            </a:extLst>
          </p:cNvPr>
          <p:cNvPicPr>
            <a:picLocks noGrp="1" noChangeAspect="1"/>
          </p:cNvPicPr>
          <p:nvPr>
            <p:ph sz="half" idx="4294967295"/>
          </p:nvPr>
        </p:nvPicPr>
        <p:blipFill rotWithShape="1">
          <a:blip r:embed="rId3">
            <a:extLst>
              <a:ext uri="{28A0092B-C50C-407E-A947-70E740481C1C}">
                <a14:useLocalDpi xmlns:a14="http://schemas.microsoft.com/office/drawing/2010/main" val="0"/>
              </a:ext>
            </a:extLst>
          </a:blip>
          <a:srcRect/>
          <a:stretch/>
        </p:blipFill>
        <p:spPr>
          <a:xfrm>
            <a:off x="0" y="0"/>
            <a:ext cx="12192000" cy="6858000"/>
          </a:xfrm>
        </p:spPr>
      </p:pic>
      <p:sp>
        <p:nvSpPr>
          <p:cNvPr id="8" name="object 3" descr="Blue rectangle">
            <a:extLst>
              <a:ext uri="{FF2B5EF4-FFF2-40B4-BE49-F238E27FC236}">
                <a16:creationId xmlns:a16="http://schemas.microsoft.com/office/drawing/2014/main" id="{A277388B-76FD-44C4-B506-F8A157E57C65}"/>
              </a:ext>
            </a:extLst>
          </p:cNvPr>
          <p:cNvSpPr/>
          <p:nvPr/>
        </p:nvSpPr>
        <p:spPr>
          <a:xfrm>
            <a:off x="2400" y="0"/>
            <a:ext cx="12189600" cy="6858000"/>
          </a:xfrm>
          <a:custGeom>
            <a:avLst/>
            <a:gdLst/>
            <a:ahLst/>
            <a:cxnLst/>
            <a:rect l="l" t="t" r="r" b="b"/>
            <a:pathLst>
              <a:path w="12189460" h="6858000">
                <a:moveTo>
                  <a:pt x="0" y="6858000"/>
                </a:moveTo>
                <a:lnTo>
                  <a:pt x="12188952" y="6858000"/>
                </a:lnTo>
                <a:lnTo>
                  <a:pt x="12188952" y="0"/>
                </a:lnTo>
                <a:lnTo>
                  <a:pt x="0" y="0"/>
                </a:lnTo>
                <a:lnTo>
                  <a:pt x="0" y="6858000"/>
                </a:lnTo>
                <a:close/>
              </a:path>
            </a:pathLst>
          </a:custGeom>
          <a:solidFill>
            <a:schemeClr val="tx2">
              <a:alpha val="69999"/>
            </a:schemeClr>
          </a:solidFill>
        </p:spPr>
        <p:txBody>
          <a:bodyPr wrap="square" lIns="0" tIns="0" rIns="0" bIns="0" rtlCol="0"/>
          <a:lstStyle/>
          <a:p>
            <a:endParaRPr lang="en-US" dirty="0"/>
          </a:p>
        </p:txBody>
      </p:sp>
      <p:sp>
        <p:nvSpPr>
          <p:cNvPr id="2" name="Title 1">
            <a:extLst>
              <a:ext uri="{FF2B5EF4-FFF2-40B4-BE49-F238E27FC236}">
                <a16:creationId xmlns:a16="http://schemas.microsoft.com/office/drawing/2014/main" id="{04D00B79-44BB-4D5F-B51D-2270A854D77A}"/>
              </a:ext>
            </a:extLst>
          </p:cNvPr>
          <p:cNvSpPr>
            <a:spLocks noGrp="1"/>
          </p:cNvSpPr>
          <p:nvPr>
            <p:ph type="title"/>
          </p:nvPr>
        </p:nvSpPr>
        <p:spPr bwMode="white">
          <a:xfrm>
            <a:off x="838200" y="329956"/>
            <a:ext cx="10515600" cy="1325563"/>
          </a:xfrm>
        </p:spPr>
        <p:txBody>
          <a:bodyPr/>
          <a:lstStyle/>
          <a:p>
            <a:r>
              <a:rPr lang="en-US" dirty="0">
                <a:solidFill>
                  <a:schemeClr val="bg1"/>
                </a:solidFill>
              </a:rPr>
              <a:t>Areas Of Investigation</a:t>
            </a:r>
            <a:endParaRPr lang="en-US" dirty="0"/>
          </a:p>
        </p:txBody>
      </p:sp>
      <p:sp>
        <p:nvSpPr>
          <p:cNvPr id="5" name="Slide Number Placeholder 4">
            <a:extLst>
              <a:ext uri="{FF2B5EF4-FFF2-40B4-BE49-F238E27FC236}">
                <a16:creationId xmlns:a16="http://schemas.microsoft.com/office/drawing/2014/main" id="{CDF3C1EE-D9A0-406A-9A3A-75C82527E0DC}"/>
              </a:ext>
            </a:extLst>
          </p:cNvPr>
          <p:cNvSpPr>
            <a:spLocks noGrp="1"/>
          </p:cNvSpPr>
          <p:nvPr>
            <p:ph type="sldNum" sz="quarter" idx="12"/>
          </p:nvPr>
        </p:nvSpPr>
        <p:spPr/>
        <p:txBody>
          <a:bodyPr/>
          <a:lstStyle/>
          <a:p>
            <a:fld id="{82EE24B5-652C-4DB5-B7C3-B5BBEC1280B1}" type="slidenum">
              <a:rPr lang="en-US" smtClean="0"/>
              <a:t>4</a:t>
            </a:fld>
            <a:endParaRPr lang="en-US" dirty="0"/>
          </a:p>
        </p:txBody>
      </p:sp>
      <p:sp>
        <p:nvSpPr>
          <p:cNvPr id="11" name="object 5" descr="Beige rectangle">
            <a:extLst>
              <a:ext uri="{FF2B5EF4-FFF2-40B4-BE49-F238E27FC236}">
                <a16:creationId xmlns:a16="http://schemas.microsoft.com/office/drawing/2014/main" id="{B07BA1F9-2C19-4C07-B29B-18B9FBCC4755}"/>
              </a:ext>
            </a:extLst>
          </p:cNvPr>
          <p:cNvSpPr/>
          <p:nvPr/>
        </p:nvSpPr>
        <p:spPr bwMode="white">
          <a:xfrm>
            <a:off x="947607" y="1324564"/>
            <a:ext cx="4536000" cy="0"/>
          </a:xfrm>
          <a:custGeom>
            <a:avLst/>
            <a:gdLst/>
            <a:ahLst/>
            <a:cxnLst/>
            <a:rect l="l" t="t" r="r" b="b"/>
            <a:pathLst>
              <a:path w="3931920">
                <a:moveTo>
                  <a:pt x="0" y="0"/>
                </a:moveTo>
                <a:lnTo>
                  <a:pt x="3931920" y="0"/>
                </a:lnTo>
              </a:path>
            </a:pathLst>
          </a:custGeom>
          <a:ln w="54864">
            <a:solidFill>
              <a:schemeClr val="accent1"/>
            </a:solidFill>
          </a:ln>
        </p:spPr>
        <p:txBody>
          <a:bodyPr wrap="square" lIns="0" tIns="0" rIns="0" bIns="0" rtlCol="0"/>
          <a:lstStyle/>
          <a:p>
            <a:endParaRPr lang="en-US" dirty="0"/>
          </a:p>
        </p:txBody>
      </p:sp>
      <p:cxnSp>
        <p:nvCxnSpPr>
          <p:cNvPr id="12" name="Straight Connector 11" descr="Line">
            <a:extLst>
              <a:ext uri="{FF2B5EF4-FFF2-40B4-BE49-F238E27FC236}">
                <a16:creationId xmlns:a16="http://schemas.microsoft.com/office/drawing/2014/main" id="{0D4D8421-B427-472B-95AE-FBBC914ACC5F}"/>
              </a:ext>
            </a:extLst>
          </p:cNvPr>
          <p:cNvCxnSpPr>
            <a:cxnSpLocks/>
          </p:cNvCxnSpPr>
          <p:nvPr/>
        </p:nvCxnSpPr>
        <p:spPr>
          <a:xfrm>
            <a:off x="8128000" y="1751902"/>
            <a:ext cx="0" cy="3658297"/>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C81554E6-FFC7-4D10-8E15-D72915B89452}"/>
              </a:ext>
            </a:extLst>
          </p:cNvPr>
          <p:cNvSpPr/>
          <p:nvPr/>
        </p:nvSpPr>
        <p:spPr>
          <a:xfrm>
            <a:off x="191420" y="6100345"/>
            <a:ext cx="11841829" cy="647700"/>
          </a:xfrm>
          <a:prstGeom prst="rect">
            <a:avLst/>
          </a:prstGeom>
          <a:solidFill>
            <a:schemeClr val="accent1"/>
          </a:solidFill>
        </p:spPr>
        <p:txBody>
          <a:bodyPr wrap="square" anchor="ctr" anchorCtr="0">
            <a:noAutofit/>
          </a:bodyPr>
          <a:lstStyle/>
          <a:p>
            <a:pPr algn="ctr">
              <a:lnSpc>
                <a:spcPct val="100000"/>
              </a:lnSpc>
              <a:spcBef>
                <a:spcPts val="1055"/>
              </a:spcBef>
            </a:pPr>
            <a:r>
              <a:rPr lang="en-US" sz="3000" dirty="0">
                <a:solidFill>
                  <a:schemeClr val="tx2"/>
                </a:solidFill>
                <a:latin typeface="+mj-lt"/>
              </a:rPr>
              <a:t>With the investigation areas defined, data analysis can begin</a:t>
            </a:r>
          </a:p>
        </p:txBody>
      </p:sp>
      <p:cxnSp>
        <p:nvCxnSpPr>
          <p:cNvPr id="4" name="Straight Connector 3" descr="Line">
            <a:extLst>
              <a:ext uri="{FF2B5EF4-FFF2-40B4-BE49-F238E27FC236}">
                <a16:creationId xmlns:a16="http://schemas.microsoft.com/office/drawing/2014/main" id="{CCBB58E6-C91B-1FE7-AD95-8DCAC925E3BE}"/>
              </a:ext>
            </a:extLst>
          </p:cNvPr>
          <p:cNvCxnSpPr>
            <a:cxnSpLocks/>
          </p:cNvCxnSpPr>
          <p:nvPr/>
        </p:nvCxnSpPr>
        <p:spPr>
          <a:xfrm>
            <a:off x="4064000" y="1751902"/>
            <a:ext cx="0" cy="3658297"/>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6" name="Straight Connector 5" descr="Line">
            <a:extLst>
              <a:ext uri="{FF2B5EF4-FFF2-40B4-BE49-F238E27FC236}">
                <a16:creationId xmlns:a16="http://schemas.microsoft.com/office/drawing/2014/main" id="{4D912729-2AAE-B157-E1B8-34DBB86413FE}"/>
              </a:ext>
            </a:extLst>
          </p:cNvPr>
          <p:cNvCxnSpPr>
            <a:cxnSpLocks/>
          </p:cNvCxnSpPr>
          <p:nvPr/>
        </p:nvCxnSpPr>
        <p:spPr>
          <a:xfrm>
            <a:off x="0" y="1751902"/>
            <a:ext cx="0" cy="3658297"/>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descr="Line">
            <a:extLst>
              <a:ext uri="{FF2B5EF4-FFF2-40B4-BE49-F238E27FC236}">
                <a16:creationId xmlns:a16="http://schemas.microsoft.com/office/drawing/2014/main" id="{25723A24-8357-3AD0-C6EA-2E9A379FB68A}"/>
              </a:ext>
            </a:extLst>
          </p:cNvPr>
          <p:cNvCxnSpPr>
            <a:cxnSpLocks/>
          </p:cNvCxnSpPr>
          <p:nvPr/>
        </p:nvCxnSpPr>
        <p:spPr>
          <a:xfrm>
            <a:off x="12192000" y="1751902"/>
            <a:ext cx="0" cy="3658297"/>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34BA8EDD-287D-73E3-2EB3-7B656BB9E796}"/>
              </a:ext>
            </a:extLst>
          </p:cNvPr>
          <p:cNvSpPr/>
          <p:nvPr/>
        </p:nvSpPr>
        <p:spPr>
          <a:xfrm>
            <a:off x="249166" y="1655519"/>
            <a:ext cx="3332234" cy="419800"/>
          </a:xfrm>
          <a:prstGeom prst="rect">
            <a:avLst/>
          </a:prstGeom>
          <a:solidFill>
            <a:schemeClr val="accent1"/>
          </a:solidFill>
        </p:spPr>
        <p:txBody>
          <a:bodyPr wrap="square" anchor="ctr" anchorCtr="0">
            <a:noAutofit/>
          </a:bodyPr>
          <a:lstStyle/>
          <a:p>
            <a:pPr algn="ctr">
              <a:lnSpc>
                <a:spcPct val="100000"/>
              </a:lnSpc>
              <a:spcBef>
                <a:spcPts val="1055"/>
              </a:spcBef>
            </a:pPr>
            <a:r>
              <a:rPr lang="en-US" sz="3000" dirty="0">
                <a:solidFill>
                  <a:schemeClr val="tx2"/>
                </a:solidFill>
                <a:latin typeface="+mj-lt"/>
              </a:rPr>
              <a:t>Artificial Intelligence</a:t>
            </a:r>
          </a:p>
        </p:txBody>
      </p:sp>
      <p:sp>
        <p:nvSpPr>
          <p:cNvPr id="16" name="Rectangle 15">
            <a:extLst>
              <a:ext uri="{FF2B5EF4-FFF2-40B4-BE49-F238E27FC236}">
                <a16:creationId xmlns:a16="http://schemas.microsoft.com/office/drawing/2014/main" id="{02A4BBD5-3BEB-843A-F30C-949B7E2487FB}"/>
              </a:ext>
            </a:extLst>
          </p:cNvPr>
          <p:cNvSpPr/>
          <p:nvPr/>
        </p:nvSpPr>
        <p:spPr>
          <a:xfrm>
            <a:off x="4377866" y="1655519"/>
            <a:ext cx="3332234" cy="419800"/>
          </a:xfrm>
          <a:prstGeom prst="rect">
            <a:avLst/>
          </a:prstGeom>
          <a:solidFill>
            <a:schemeClr val="accent1"/>
          </a:solidFill>
        </p:spPr>
        <p:txBody>
          <a:bodyPr wrap="square" anchor="ctr" anchorCtr="0">
            <a:noAutofit/>
          </a:bodyPr>
          <a:lstStyle/>
          <a:p>
            <a:pPr algn="ctr">
              <a:lnSpc>
                <a:spcPct val="100000"/>
              </a:lnSpc>
              <a:spcBef>
                <a:spcPts val="1055"/>
              </a:spcBef>
            </a:pPr>
            <a:r>
              <a:rPr lang="en-US" sz="3000" dirty="0">
                <a:solidFill>
                  <a:schemeClr val="tx2"/>
                </a:solidFill>
                <a:latin typeface="+mj-lt"/>
              </a:rPr>
              <a:t>General Trends</a:t>
            </a:r>
          </a:p>
        </p:txBody>
      </p:sp>
      <p:sp>
        <p:nvSpPr>
          <p:cNvPr id="17" name="Rectangle 16">
            <a:extLst>
              <a:ext uri="{FF2B5EF4-FFF2-40B4-BE49-F238E27FC236}">
                <a16:creationId xmlns:a16="http://schemas.microsoft.com/office/drawing/2014/main" id="{053AB5DE-4769-78EC-E415-B445BC1CC368}"/>
              </a:ext>
            </a:extLst>
          </p:cNvPr>
          <p:cNvSpPr/>
          <p:nvPr/>
        </p:nvSpPr>
        <p:spPr>
          <a:xfrm>
            <a:off x="8610600" y="1655519"/>
            <a:ext cx="3332234" cy="419800"/>
          </a:xfrm>
          <a:prstGeom prst="rect">
            <a:avLst/>
          </a:prstGeom>
          <a:solidFill>
            <a:schemeClr val="accent1"/>
          </a:solidFill>
        </p:spPr>
        <p:txBody>
          <a:bodyPr wrap="square" anchor="ctr" anchorCtr="0">
            <a:noAutofit/>
          </a:bodyPr>
          <a:lstStyle/>
          <a:p>
            <a:pPr algn="ctr">
              <a:lnSpc>
                <a:spcPct val="100000"/>
              </a:lnSpc>
              <a:spcBef>
                <a:spcPts val="1055"/>
              </a:spcBef>
            </a:pPr>
            <a:r>
              <a:rPr lang="en-US" sz="3000" dirty="0">
                <a:solidFill>
                  <a:schemeClr val="tx2"/>
                </a:solidFill>
                <a:latin typeface="+mj-lt"/>
              </a:rPr>
              <a:t>COVID-19</a:t>
            </a:r>
          </a:p>
        </p:txBody>
      </p:sp>
      <p:sp>
        <p:nvSpPr>
          <p:cNvPr id="18" name="Content Placeholder 6">
            <a:extLst>
              <a:ext uri="{FF2B5EF4-FFF2-40B4-BE49-F238E27FC236}">
                <a16:creationId xmlns:a16="http://schemas.microsoft.com/office/drawing/2014/main" id="{3DFC3FC9-B793-6EE1-C5E1-A3A18E4EC2B9}"/>
              </a:ext>
            </a:extLst>
          </p:cNvPr>
          <p:cNvSpPr txBox="1">
            <a:spLocks/>
          </p:cNvSpPr>
          <p:nvPr/>
        </p:nvSpPr>
        <p:spPr bwMode="white">
          <a:xfrm>
            <a:off x="88901" y="2292398"/>
            <a:ext cx="3975097" cy="2146629"/>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2700">
              <a:lnSpc>
                <a:spcPct val="120000"/>
              </a:lnSpc>
              <a:spcBef>
                <a:spcPts val="100"/>
              </a:spcBef>
            </a:pPr>
            <a:r>
              <a:rPr lang="en-US" sz="1900" b="1" dirty="0">
                <a:solidFill>
                  <a:schemeClr val="bg1"/>
                </a:solidFill>
              </a:rPr>
              <a:t>AI Impact on the labor market</a:t>
            </a:r>
          </a:p>
          <a:p>
            <a:pPr marL="584200" lvl="1" indent="-342900">
              <a:lnSpc>
                <a:spcPct val="120000"/>
              </a:lnSpc>
              <a:spcBef>
                <a:spcPts val="100"/>
              </a:spcBef>
              <a:buFont typeface="Courier New" panose="02070309020205020404" pitchFamily="49" charset="0"/>
              <a:buChar char="o"/>
            </a:pPr>
            <a:r>
              <a:rPr lang="en-US" sz="1900" b="1" dirty="0">
                <a:solidFill>
                  <a:schemeClr val="bg1"/>
                </a:solidFill>
              </a:rPr>
              <a:t>Highest Impact areas </a:t>
            </a:r>
          </a:p>
        </p:txBody>
      </p:sp>
      <p:sp>
        <p:nvSpPr>
          <p:cNvPr id="19" name="Content Placeholder 6">
            <a:extLst>
              <a:ext uri="{FF2B5EF4-FFF2-40B4-BE49-F238E27FC236}">
                <a16:creationId xmlns:a16="http://schemas.microsoft.com/office/drawing/2014/main" id="{425880C5-5FAE-2C9A-B47C-ECC40EEAC42F}"/>
              </a:ext>
            </a:extLst>
          </p:cNvPr>
          <p:cNvSpPr txBox="1">
            <a:spLocks/>
          </p:cNvSpPr>
          <p:nvPr/>
        </p:nvSpPr>
        <p:spPr bwMode="white">
          <a:xfrm>
            <a:off x="4150499" y="2216198"/>
            <a:ext cx="3975097" cy="2146629"/>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spcBef>
                <a:spcPts val="100"/>
              </a:spcBef>
            </a:pPr>
            <a:r>
              <a:rPr lang="en-US" sz="1900" b="1" dirty="0">
                <a:solidFill>
                  <a:schemeClr val="bg1"/>
                </a:solidFill>
              </a:rPr>
              <a:t>Relation of unemployment to economic industries/sectors</a:t>
            </a:r>
          </a:p>
          <a:p>
            <a:pPr>
              <a:lnSpc>
                <a:spcPct val="120000"/>
              </a:lnSpc>
              <a:spcBef>
                <a:spcPts val="100"/>
              </a:spcBef>
            </a:pPr>
            <a:r>
              <a:rPr lang="en-US" sz="1900" b="1" dirty="0">
                <a:solidFill>
                  <a:schemeClr val="bg1"/>
                </a:solidFill>
              </a:rPr>
              <a:t>Affect of education level on unemployment.</a:t>
            </a:r>
          </a:p>
        </p:txBody>
      </p:sp>
      <p:sp>
        <p:nvSpPr>
          <p:cNvPr id="22" name="Content Placeholder 6">
            <a:extLst>
              <a:ext uri="{FF2B5EF4-FFF2-40B4-BE49-F238E27FC236}">
                <a16:creationId xmlns:a16="http://schemas.microsoft.com/office/drawing/2014/main" id="{8130C2F4-46C4-D678-278D-AFCC2D05A49F}"/>
              </a:ext>
            </a:extLst>
          </p:cNvPr>
          <p:cNvSpPr txBox="1">
            <a:spLocks/>
          </p:cNvSpPr>
          <p:nvPr/>
        </p:nvSpPr>
        <p:spPr bwMode="white">
          <a:xfrm>
            <a:off x="8128002" y="2237723"/>
            <a:ext cx="3975097" cy="2146629"/>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spcBef>
                <a:spcPts val="100"/>
              </a:spcBef>
            </a:pPr>
            <a:r>
              <a:rPr lang="en-US" sz="1900" b="1" dirty="0">
                <a:solidFill>
                  <a:schemeClr val="bg1"/>
                </a:solidFill>
              </a:rPr>
              <a:t>Impact of COVID-19 on different market sectors</a:t>
            </a:r>
          </a:p>
          <a:p>
            <a:pPr>
              <a:lnSpc>
                <a:spcPct val="120000"/>
              </a:lnSpc>
              <a:spcBef>
                <a:spcPts val="100"/>
              </a:spcBef>
            </a:pPr>
            <a:r>
              <a:rPr lang="en-US" sz="1900" b="1" dirty="0">
                <a:solidFill>
                  <a:schemeClr val="bg1"/>
                </a:solidFill>
              </a:rPr>
              <a:t>Change in unemployment, wages, and jobs before and after covid</a:t>
            </a:r>
          </a:p>
        </p:txBody>
      </p:sp>
      <p:pic>
        <p:nvPicPr>
          <p:cNvPr id="23" name="Picture 22">
            <a:extLst>
              <a:ext uri="{FF2B5EF4-FFF2-40B4-BE49-F238E27FC236}">
                <a16:creationId xmlns:a16="http://schemas.microsoft.com/office/drawing/2014/main" id="{45C1E427-C302-EE15-E0C8-E6DB88D4BD3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882318" y="4102645"/>
            <a:ext cx="2325365" cy="1887745"/>
          </a:xfrm>
          <a:prstGeom prst="rect">
            <a:avLst/>
          </a:prstGeom>
        </p:spPr>
      </p:pic>
      <p:pic>
        <p:nvPicPr>
          <p:cNvPr id="24" name="Picture 23">
            <a:extLst>
              <a:ext uri="{FF2B5EF4-FFF2-40B4-BE49-F238E27FC236}">
                <a16:creationId xmlns:a16="http://schemas.microsoft.com/office/drawing/2014/main" id="{D2A8ABA1-2444-C13A-0C52-AD6B7FCD06E8}"/>
              </a:ext>
            </a:extLst>
          </p:cNvPr>
          <p:cNvPicPr>
            <a:picLocks noChangeAspect="1"/>
          </p:cNvPicPr>
          <p:nvPr/>
        </p:nvPicPr>
        <p:blipFill>
          <a:blip r:embed="rId5"/>
          <a:srcRect b="13426"/>
          <a:stretch/>
        </p:blipFill>
        <p:spPr>
          <a:xfrm>
            <a:off x="4698245" y="3666515"/>
            <a:ext cx="2795509" cy="1887745"/>
          </a:xfrm>
          <a:prstGeom prst="rect">
            <a:avLst/>
          </a:prstGeom>
        </p:spPr>
      </p:pic>
      <p:pic>
        <p:nvPicPr>
          <p:cNvPr id="25" name="Picture 24">
            <a:extLst>
              <a:ext uri="{FF2B5EF4-FFF2-40B4-BE49-F238E27FC236}">
                <a16:creationId xmlns:a16="http://schemas.microsoft.com/office/drawing/2014/main" id="{81EA6519-E3CC-C7B3-8604-6010AD3E98D9}"/>
              </a:ext>
            </a:extLst>
          </p:cNvPr>
          <p:cNvPicPr>
            <a:picLocks noChangeAspect="1"/>
          </p:cNvPicPr>
          <p:nvPr/>
        </p:nvPicPr>
        <p:blipFill>
          <a:blip r:embed="rId6"/>
          <a:stretch>
            <a:fillRect/>
          </a:stretch>
        </p:blipFill>
        <p:spPr>
          <a:xfrm>
            <a:off x="534000" y="3641492"/>
            <a:ext cx="2746530" cy="1831592"/>
          </a:xfrm>
          <a:prstGeom prst="rect">
            <a:avLst/>
          </a:prstGeom>
        </p:spPr>
      </p:pic>
    </p:spTree>
    <p:extLst>
      <p:ext uri="{BB962C8B-B14F-4D97-AF65-F5344CB8AC3E}">
        <p14:creationId xmlns:p14="http://schemas.microsoft.com/office/powerpoint/2010/main" val="21653678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80CF75-705F-2FD0-4999-2D0F6D5A1EFD}"/>
            </a:ext>
          </a:extLst>
        </p:cNvPr>
        <p:cNvGrpSpPr/>
        <p:nvPr/>
      </p:nvGrpSpPr>
      <p:grpSpPr>
        <a:xfrm>
          <a:off x="0" y="0"/>
          <a:ext cx="0" cy="0"/>
          <a:chOff x="0" y="0"/>
          <a:chExt cx="0" cy="0"/>
        </a:xfrm>
      </p:grpSpPr>
      <p:pic>
        <p:nvPicPr>
          <p:cNvPr id="7" name="Content Placeholder 6" descr="Blue rectangle">
            <a:extLst>
              <a:ext uri="{FF2B5EF4-FFF2-40B4-BE49-F238E27FC236}">
                <a16:creationId xmlns:a16="http://schemas.microsoft.com/office/drawing/2014/main" id="{B06F53A9-2997-1880-E161-03AF854700FC}"/>
              </a:ext>
            </a:extLst>
          </p:cNvPr>
          <p:cNvPicPr>
            <a:picLocks noGrp="1" noChangeAspect="1"/>
          </p:cNvPicPr>
          <p:nvPr>
            <p:ph sz="half" idx="4294967295"/>
          </p:nvPr>
        </p:nvPicPr>
        <p:blipFill rotWithShape="1">
          <a:blip r:embed="rId3">
            <a:extLst>
              <a:ext uri="{28A0092B-C50C-407E-A947-70E740481C1C}">
                <a14:useLocalDpi xmlns:a14="http://schemas.microsoft.com/office/drawing/2010/main" val="0"/>
              </a:ext>
            </a:extLst>
          </a:blip>
          <a:srcRect/>
          <a:stretch/>
        </p:blipFill>
        <p:spPr>
          <a:xfrm>
            <a:off x="0" y="0"/>
            <a:ext cx="12192000" cy="6858000"/>
          </a:xfrm>
        </p:spPr>
      </p:pic>
      <p:sp>
        <p:nvSpPr>
          <p:cNvPr id="8" name="object 3" descr="Blue rectangle">
            <a:extLst>
              <a:ext uri="{FF2B5EF4-FFF2-40B4-BE49-F238E27FC236}">
                <a16:creationId xmlns:a16="http://schemas.microsoft.com/office/drawing/2014/main" id="{C4A0CAF8-3B1E-0002-1021-796070A81313}"/>
              </a:ext>
            </a:extLst>
          </p:cNvPr>
          <p:cNvSpPr/>
          <p:nvPr/>
        </p:nvSpPr>
        <p:spPr>
          <a:xfrm>
            <a:off x="2400" y="-93618"/>
            <a:ext cx="12189600" cy="6858000"/>
          </a:xfrm>
          <a:custGeom>
            <a:avLst/>
            <a:gdLst/>
            <a:ahLst/>
            <a:cxnLst/>
            <a:rect l="l" t="t" r="r" b="b"/>
            <a:pathLst>
              <a:path w="12189460" h="6858000">
                <a:moveTo>
                  <a:pt x="0" y="6858000"/>
                </a:moveTo>
                <a:lnTo>
                  <a:pt x="12188952" y="6858000"/>
                </a:lnTo>
                <a:lnTo>
                  <a:pt x="12188952" y="0"/>
                </a:lnTo>
                <a:lnTo>
                  <a:pt x="0" y="0"/>
                </a:lnTo>
                <a:lnTo>
                  <a:pt x="0" y="6858000"/>
                </a:lnTo>
                <a:close/>
              </a:path>
            </a:pathLst>
          </a:custGeom>
          <a:solidFill>
            <a:schemeClr val="tx2">
              <a:alpha val="69999"/>
            </a:schemeClr>
          </a:solidFill>
        </p:spPr>
        <p:txBody>
          <a:bodyPr wrap="square" lIns="0" tIns="0" rIns="0" bIns="0" rtlCol="0"/>
          <a:lstStyle/>
          <a:p>
            <a:endParaRPr lang="en-US" dirty="0"/>
          </a:p>
        </p:txBody>
      </p:sp>
      <p:sp>
        <p:nvSpPr>
          <p:cNvPr id="2" name="Title 1">
            <a:extLst>
              <a:ext uri="{FF2B5EF4-FFF2-40B4-BE49-F238E27FC236}">
                <a16:creationId xmlns:a16="http://schemas.microsoft.com/office/drawing/2014/main" id="{9EFC2A82-1E1B-BBBB-2A08-C5CD6C975C9F}"/>
              </a:ext>
            </a:extLst>
          </p:cNvPr>
          <p:cNvSpPr>
            <a:spLocks noGrp="1"/>
          </p:cNvSpPr>
          <p:nvPr>
            <p:ph type="title"/>
          </p:nvPr>
        </p:nvSpPr>
        <p:spPr bwMode="white">
          <a:xfrm>
            <a:off x="838200" y="329956"/>
            <a:ext cx="10515600" cy="1325563"/>
          </a:xfrm>
        </p:spPr>
        <p:txBody>
          <a:bodyPr/>
          <a:lstStyle/>
          <a:p>
            <a:r>
              <a:rPr lang="en-US" dirty="0">
                <a:solidFill>
                  <a:schemeClr val="bg1"/>
                </a:solidFill>
              </a:rPr>
              <a:t>Areas Of Investigation</a:t>
            </a:r>
            <a:endParaRPr lang="en-US" dirty="0"/>
          </a:p>
        </p:txBody>
      </p:sp>
      <p:sp>
        <p:nvSpPr>
          <p:cNvPr id="5" name="Slide Number Placeholder 4">
            <a:extLst>
              <a:ext uri="{FF2B5EF4-FFF2-40B4-BE49-F238E27FC236}">
                <a16:creationId xmlns:a16="http://schemas.microsoft.com/office/drawing/2014/main" id="{4DE7863C-B686-F56F-8156-9802CDE899F3}"/>
              </a:ext>
            </a:extLst>
          </p:cNvPr>
          <p:cNvSpPr>
            <a:spLocks noGrp="1"/>
          </p:cNvSpPr>
          <p:nvPr>
            <p:ph type="sldNum" sz="quarter" idx="12"/>
          </p:nvPr>
        </p:nvSpPr>
        <p:spPr/>
        <p:txBody>
          <a:bodyPr/>
          <a:lstStyle/>
          <a:p>
            <a:fld id="{82EE24B5-652C-4DB5-B7C3-B5BBEC1280B1}" type="slidenum">
              <a:rPr lang="en-US" smtClean="0"/>
              <a:t>5</a:t>
            </a:fld>
            <a:endParaRPr lang="en-US" dirty="0"/>
          </a:p>
        </p:txBody>
      </p:sp>
      <p:sp>
        <p:nvSpPr>
          <p:cNvPr id="11" name="object 5" descr="Beige rectangle">
            <a:extLst>
              <a:ext uri="{FF2B5EF4-FFF2-40B4-BE49-F238E27FC236}">
                <a16:creationId xmlns:a16="http://schemas.microsoft.com/office/drawing/2014/main" id="{74003520-1360-60AC-A0E5-9815833E7934}"/>
              </a:ext>
            </a:extLst>
          </p:cNvPr>
          <p:cNvSpPr/>
          <p:nvPr/>
        </p:nvSpPr>
        <p:spPr bwMode="white">
          <a:xfrm>
            <a:off x="947607" y="1324564"/>
            <a:ext cx="4536000" cy="0"/>
          </a:xfrm>
          <a:custGeom>
            <a:avLst/>
            <a:gdLst/>
            <a:ahLst/>
            <a:cxnLst/>
            <a:rect l="l" t="t" r="r" b="b"/>
            <a:pathLst>
              <a:path w="3931920">
                <a:moveTo>
                  <a:pt x="0" y="0"/>
                </a:moveTo>
                <a:lnTo>
                  <a:pt x="3931920" y="0"/>
                </a:lnTo>
              </a:path>
            </a:pathLst>
          </a:custGeom>
          <a:ln w="54864">
            <a:solidFill>
              <a:schemeClr val="accent1"/>
            </a:solidFill>
          </a:ln>
        </p:spPr>
        <p:txBody>
          <a:bodyPr wrap="square" lIns="0" tIns="0" rIns="0" bIns="0" rtlCol="0"/>
          <a:lstStyle/>
          <a:p>
            <a:endParaRPr lang="en-US" dirty="0"/>
          </a:p>
        </p:txBody>
      </p:sp>
      <p:cxnSp>
        <p:nvCxnSpPr>
          <p:cNvPr id="12" name="Straight Connector 11" descr="Line">
            <a:extLst>
              <a:ext uri="{FF2B5EF4-FFF2-40B4-BE49-F238E27FC236}">
                <a16:creationId xmlns:a16="http://schemas.microsoft.com/office/drawing/2014/main" id="{39931372-1C8F-97E2-4DF9-43548EA18BE5}"/>
              </a:ext>
            </a:extLst>
          </p:cNvPr>
          <p:cNvCxnSpPr>
            <a:cxnSpLocks/>
          </p:cNvCxnSpPr>
          <p:nvPr/>
        </p:nvCxnSpPr>
        <p:spPr>
          <a:xfrm>
            <a:off x="8128000" y="1751902"/>
            <a:ext cx="0" cy="3658297"/>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E43C8D51-941A-85AC-B463-868BC8FB8D7B}"/>
              </a:ext>
            </a:extLst>
          </p:cNvPr>
          <p:cNvSpPr/>
          <p:nvPr/>
        </p:nvSpPr>
        <p:spPr>
          <a:xfrm>
            <a:off x="191420" y="6100345"/>
            <a:ext cx="11841829" cy="647700"/>
          </a:xfrm>
          <a:prstGeom prst="rect">
            <a:avLst/>
          </a:prstGeom>
          <a:solidFill>
            <a:schemeClr val="accent1"/>
          </a:solidFill>
        </p:spPr>
        <p:txBody>
          <a:bodyPr wrap="square" anchor="ctr" anchorCtr="0">
            <a:noAutofit/>
          </a:bodyPr>
          <a:lstStyle/>
          <a:p>
            <a:pPr algn="ctr">
              <a:lnSpc>
                <a:spcPct val="100000"/>
              </a:lnSpc>
              <a:spcBef>
                <a:spcPts val="1055"/>
              </a:spcBef>
            </a:pPr>
            <a:r>
              <a:rPr lang="en-US" sz="3000" dirty="0">
                <a:solidFill>
                  <a:schemeClr val="tx2"/>
                </a:solidFill>
                <a:latin typeface="+mj-lt"/>
              </a:rPr>
              <a:t>Starting with Artificial Intelligence</a:t>
            </a:r>
          </a:p>
        </p:txBody>
      </p:sp>
      <p:cxnSp>
        <p:nvCxnSpPr>
          <p:cNvPr id="4" name="Straight Connector 3" descr="Line">
            <a:extLst>
              <a:ext uri="{FF2B5EF4-FFF2-40B4-BE49-F238E27FC236}">
                <a16:creationId xmlns:a16="http://schemas.microsoft.com/office/drawing/2014/main" id="{727D7ACC-1A50-ED4B-4943-9263BFAE28D9}"/>
              </a:ext>
            </a:extLst>
          </p:cNvPr>
          <p:cNvCxnSpPr>
            <a:cxnSpLocks/>
          </p:cNvCxnSpPr>
          <p:nvPr/>
        </p:nvCxnSpPr>
        <p:spPr>
          <a:xfrm>
            <a:off x="4064000" y="1751902"/>
            <a:ext cx="0" cy="3658297"/>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6" name="Straight Connector 5" descr="Line">
            <a:extLst>
              <a:ext uri="{FF2B5EF4-FFF2-40B4-BE49-F238E27FC236}">
                <a16:creationId xmlns:a16="http://schemas.microsoft.com/office/drawing/2014/main" id="{FAC2B7AD-3360-F7D5-8CE4-CC9C4486499C}"/>
              </a:ext>
            </a:extLst>
          </p:cNvPr>
          <p:cNvCxnSpPr>
            <a:cxnSpLocks/>
          </p:cNvCxnSpPr>
          <p:nvPr/>
        </p:nvCxnSpPr>
        <p:spPr>
          <a:xfrm>
            <a:off x="0" y="1751902"/>
            <a:ext cx="0" cy="3658297"/>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descr="Line">
            <a:extLst>
              <a:ext uri="{FF2B5EF4-FFF2-40B4-BE49-F238E27FC236}">
                <a16:creationId xmlns:a16="http://schemas.microsoft.com/office/drawing/2014/main" id="{B9885B7D-A940-84FF-D6EC-9291FD882823}"/>
              </a:ext>
            </a:extLst>
          </p:cNvPr>
          <p:cNvCxnSpPr>
            <a:cxnSpLocks/>
          </p:cNvCxnSpPr>
          <p:nvPr/>
        </p:nvCxnSpPr>
        <p:spPr>
          <a:xfrm>
            <a:off x="12192000" y="1751902"/>
            <a:ext cx="0" cy="3658297"/>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72C1FAB5-6C81-E6A3-0A0A-61CB5EE1BB46}"/>
              </a:ext>
            </a:extLst>
          </p:cNvPr>
          <p:cNvSpPr/>
          <p:nvPr/>
        </p:nvSpPr>
        <p:spPr>
          <a:xfrm>
            <a:off x="249166" y="1655519"/>
            <a:ext cx="3332234" cy="419800"/>
          </a:xfrm>
          <a:prstGeom prst="rect">
            <a:avLst/>
          </a:prstGeom>
          <a:solidFill>
            <a:schemeClr val="accent1"/>
          </a:solidFill>
        </p:spPr>
        <p:txBody>
          <a:bodyPr wrap="square" anchor="ctr" anchorCtr="0">
            <a:noAutofit/>
          </a:bodyPr>
          <a:lstStyle/>
          <a:p>
            <a:pPr algn="ctr">
              <a:lnSpc>
                <a:spcPct val="100000"/>
              </a:lnSpc>
              <a:spcBef>
                <a:spcPts val="1055"/>
              </a:spcBef>
            </a:pPr>
            <a:r>
              <a:rPr lang="en-US" sz="3000" dirty="0">
                <a:solidFill>
                  <a:schemeClr val="tx2"/>
                </a:solidFill>
                <a:latin typeface="+mj-lt"/>
              </a:rPr>
              <a:t>Artificial Intelligence</a:t>
            </a:r>
          </a:p>
        </p:txBody>
      </p:sp>
      <p:sp>
        <p:nvSpPr>
          <p:cNvPr id="16" name="Rectangle 15">
            <a:extLst>
              <a:ext uri="{FF2B5EF4-FFF2-40B4-BE49-F238E27FC236}">
                <a16:creationId xmlns:a16="http://schemas.microsoft.com/office/drawing/2014/main" id="{35959F93-8C52-1E73-B400-3527B8AA171A}"/>
              </a:ext>
            </a:extLst>
          </p:cNvPr>
          <p:cNvSpPr/>
          <p:nvPr/>
        </p:nvSpPr>
        <p:spPr>
          <a:xfrm>
            <a:off x="4377866" y="1655519"/>
            <a:ext cx="3332234" cy="419800"/>
          </a:xfrm>
          <a:prstGeom prst="rect">
            <a:avLst/>
          </a:prstGeom>
          <a:solidFill>
            <a:schemeClr val="accent1"/>
          </a:solidFill>
        </p:spPr>
        <p:txBody>
          <a:bodyPr wrap="square" anchor="ctr" anchorCtr="0">
            <a:noAutofit/>
          </a:bodyPr>
          <a:lstStyle/>
          <a:p>
            <a:pPr algn="ctr">
              <a:lnSpc>
                <a:spcPct val="100000"/>
              </a:lnSpc>
              <a:spcBef>
                <a:spcPts val="1055"/>
              </a:spcBef>
            </a:pPr>
            <a:r>
              <a:rPr lang="en-US" sz="3000" dirty="0">
                <a:solidFill>
                  <a:schemeClr val="tx2"/>
                </a:solidFill>
                <a:latin typeface="+mj-lt"/>
              </a:rPr>
              <a:t>General Trends</a:t>
            </a:r>
          </a:p>
        </p:txBody>
      </p:sp>
      <p:sp>
        <p:nvSpPr>
          <p:cNvPr id="17" name="Rectangle 16">
            <a:extLst>
              <a:ext uri="{FF2B5EF4-FFF2-40B4-BE49-F238E27FC236}">
                <a16:creationId xmlns:a16="http://schemas.microsoft.com/office/drawing/2014/main" id="{7296B094-EE5C-A03A-FAEE-F1C146516529}"/>
              </a:ext>
            </a:extLst>
          </p:cNvPr>
          <p:cNvSpPr/>
          <p:nvPr/>
        </p:nvSpPr>
        <p:spPr>
          <a:xfrm>
            <a:off x="8610600" y="1655519"/>
            <a:ext cx="3332234" cy="419800"/>
          </a:xfrm>
          <a:prstGeom prst="rect">
            <a:avLst/>
          </a:prstGeom>
          <a:solidFill>
            <a:schemeClr val="accent1"/>
          </a:solidFill>
        </p:spPr>
        <p:txBody>
          <a:bodyPr wrap="square" anchor="ctr" anchorCtr="0">
            <a:noAutofit/>
          </a:bodyPr>
          <a:lstStyle/>
          <a:p>
            <a:pPr algn="ctr">
              <a:lnSpc>
                <a:spcPct val="100000"/>
              </a:lnSpc>
              <a:spcBef>
                <a:spcPts val="1055"/>
              </a:spcBef>
            </a:pPr>
            <a:r>
              <a:rPr lang="en-US" sz="3000" dirty="0">
                <a:solidFill>
                  <a:schemeClr val="tx2"/>
                </a:solidFill>
                <a:latin typeface="+mj-lt"/>
              </a:rPr>
              <a:t>COVID-19</a:t>
            </a:r>
          </a:p>
        </p:txBody>
      </p:sp>
      <p:sp>
        <p:nvSpPr>
          <p:cNvPr id="18" name="Content Placeholder 6">
            <a:extLst>
              <a:ext uri="{FF2B5EF4-FFF2-40B4-BE49-F238E27FC236}">
                <a16:creationId xmlns:a16="http://schemas.microsoft.com/office/drawing/2014/main" id="{2FD1C9AF-A15A-D578-F843-63C5AA795420}"/>
              </a:ext>
            </a:extLst>
          </p:cNvPr>
          <p:cNvSpPr txBox="1">
            <a:spLocks/>
          </p:cNvSpPr>
          <p:nvPr/>
        </p:nvSpPr>
        <p:spPr bwMode="white">
          <a:xfrm>
            <a:off x="88901" y="2292398"/>
            <a:ext cx="3975097" cy="2146629"/>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2700">
              <a:lnSpc>
                <a:spcPct val="120000"/>
              </a:lnSpc>
              <a:spcBef>
                <a:spcPts val="100"/>
              </a:spcBef>
            </a:pPr>
            <a:r>
              <a:rPr lang="en-US" sz="1900" b="1" dirty="0">
                <a:solidFill>
                  <a:schemeClr val="bg1"/>
                </a:solidFill>
              </a:rPr>
              <a:t>AI Impact on the labor market</a:t>
            </a:r>
          </a:p>
          <a:p>
            <a:pPr marL="584200" lvl="1" indent="-342900">
              <a:lnSpc>
                <a:spcPct val="120000"/>
              </a:lnSpc>
              <a:spcBef>
                <a:spcPts val="100"/>
              </a:spcBef>
              <a:buFont typeface="Courier New" panose="02070309020205020404" pitchFamily="49" charset="0"/>
              <a:buChar char="o"/>
            </a:pPr>
            <a:r>
              <a:rPr lang="en-US" sz="1900" b="1" dirty="0">
                <a:solidFill>
                  <a:schemeClr val="bg1"/>
                </a:solidFill>
              </a:rPr>
              <a:t>Highest Impact areas </a:t>
            </a:r>
          </a:p>
        </p:txBody>
      </p:sp>
      <p:sp>
        <p:nvSpPr>
          <p:cNvPr id="19" name="Content Placeholder 6">
            <a:extLst>
              <a:ext uri="{FF2B5EF4-FFF2-40B4-BE49-F238E27FC236}">
                <a16:creationId xmlns:a16="http://schemas.microsoft.com/office/drawing/2014/main" id="{3BD2CD0E-AA1B-FBB1-4382-FA8350F62759}"/>
              </a:ext>
            </a:extLst>
          </p:cNvPr>
          <p:cNvSpPr txBox="1">
            <a:spLocks/>
          </p:cNvSpPr>
          <p:nvPr/>
        </p:nvSpPr>
        <p:spPr bwMode="white">
          <a:xfrm>
            <a:off x="4150499" y="2216198"/>
            <a:ext cx="3975097" cy="2146629"/>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spcBef>
                <a:spcPts val="100"/>
              </a:spcBef>
            </a:pPr>
            <a:r>
              <a:rPr lang="en-US" sz="1900" b="1" dirty="0">
                <a:solidFill>
                  <a:schemeClr val="bg1"/>
                </a:solidFill>
              </a:rPr>
              <a:t>Relation of unemployment to economic industries/sectors</a:t>
            </a:r>
          </a:p>
          <a:p>
            <a:pPr>
              <a:lnSpc>
                <a:spcPct val="120000"/>
              </a:lnSpc>
              <a:spcBef>
                <a:spcPts val="100"/>
              </a:spcBef>
            </a:pPr>
            <a:r>
              <a:rPr lang="en-US" sz="1900" b="1" dirty="0">
                <a:solidFill>
                  <a:schemeClr val="bg1"/>
                </a:solidFill>
              </a:rPr>
              <a:t>Affect of education level on unemployment.</a:t>
            </a:r>
          </a:p>
        </p:txBody>
      </p:sp>
      <p:pic>
        <p:nvPicPr>
          <p:cNvPr id="23" name="Picture 22">
            <a:extLst>
              <a:ext uri="{FF2B5EF4-FFF2-40B4-BE49-F238E27FC236}">
                <a16:creationId xmlns:a16="http://schemas.microsoft.com/office/drawing/2014/main" id="{5953DF73-8BBF-A36A-6CAB-9DC2B14F07CE}"/>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882318" y="4034551"/>
            <a:ext cx="2325365" cy="1887745"/>
          </a:xfrm>
          <a:prstGeom prst="rect">
            <a:avLst/>
          </a:prstGeom>
        </p:spPr>
      </p:pic>
      <p:pic>
        <p:nvPicPr>
          <p:cNvPr id="24" name="Picture 23">
            <a:extLst>
              <a:ext uri="{FF2B5EF4-FFF2-40B4-BE49-F238E27FC236}">
                <a16:creationId xmlns:a16="http://schemas.microsoft.com/office/drawing/2014/main" id="{58D158F5-5246-8AF9-6225-897950E3953A}"/>
              </a:ext>
            </a:extLst>
          </p:cNvPr>
          <p:cNvPicPr>
            <a:picLocks noChangeAspect="1"/>
          </p:cNvPicPr>
          <p:nvPr/>
        </p:nvPicPr>
        <p:blipFill>
          <a:blip r:embed="rId5"/>
          <a:srcRect b="13426"/>
          <a:stretch/>
        </p:blipFill>
        <p:spPr>
          <a:xfrm>
            <a:off x="4698245" y="3666515"/>
            <a:ext cx="2795509" cy="1887745"/>
          </a:xfrm>
          <a:prstGeom prst="rect">
            <a:avLst/>
          </a:prstGeom>
        </p:spPr>
      </p:pic>
      <p:pic>
        <p:nvPicPr>
          <p:cNvPr id="25" name="Picture 24">
            <a:extLst>
              <a:ext uri="{FF2B5EF4-FFF2-40B4-BE49-F238E27FC236}">
                <a16:creationId xmlns:a16="http://schemas.microsoft.com/office/drawing/2014/main" id="{6941D827-8377-790E-1C61-414A3289705B}"/>
              </a:ext>
            </a:extLst>
          </p:cNvPr>
          <p:cNvPicPr>
            <a:picLocks noChangeAspect="1"/>
          </p:cNvPicPr>
          <p:nvPr/>
        </p:nvPicPr>
        <p:blipFill>
          <a:blip r:embed="rId6"/>
          <a:stretch>
            <a:fillRect/>
          </a:stretch>
        </p:blipFill>
        <p:spPr>
          <a:xfrm>
            <a:off x="534000" y="3641492"/>
            <a:ext cx="2746530" cy="1831592"/>
          </a:xfrm>
          <a:prstGeom prst="rect">
            <a:avLst/>
          </a:prstGeom>
        </p:spPr>
      </p:pic>
      <p:sp>
        <p:nvSpPr>
          <p:cNvPr id="9" name="Rectangle 8">
            <a:extLst>
              <a:ext uri="{FF2B5EF4-FFF2-40B4-BE49-F238E27FC236}">
                <a16:creationId xmlns:a16="http://schemas.microsoft.com/office/drawing/2014/main" id="{F38CC3DE-D6D3-D410-9BB9-7806E14C5F0A}"/>
              </a:ext>
            </a:extLst>
          </p:cNvPr>
          <p:cNvSpPr/>
          <p:nvPr/>
        </p:nvSpPr>
        <p:spPr>
          <a:xfrm>
            <a:off x="64122" y="1581155"/>
            <a:ext cx="3972693" cy="4409233"/>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ontent Placeholder 6">
            <a:extLst>
              <a:ext uri="{FF2B5EF4-FFF2-40B4-BE49-F238E27FC236}">
                <a16:creationId xmlns:a16="http://schemas.microsoft.com/office/drawing/2014/main" id="{BB066043-E420-EFB3-9A4D-5A8B8706CFB2}"/>
              </a:ext>
            </a:extLst>
          </p:cNvPr>
          <p:cNvSpPr txBox="1">
            <a:spLocks/>
          </p:cNvSpPr>
          <p:nvPr/>
        </p:nvSpPr>
        <p:spPr bwMode="white">
          <a:xfrm>
            <a:off x="8128002" y="2237723"/>
            <a:ext cx="3975097" cy="2146629"/>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spcBef>
                <a:spcPts val="100"/>
              </a:spcBef>
            </a:pPr>
            <a:r>
              <a:rPr lang="en-US" sz="1900" b="1" dirty="0">
                <a:solidFill>
                  <a:schemeClr val="bg1"/>
                </a:solidFill>
              </a:rPr>
              <a:t>Impact of COVID-19 on different market sectors</a:t>
            </a:r>
          </a:p>
          <a:p>
            <a:pPr>
              <a:lnSpc>
                <a:spcPct val="120000"/>
              </a:lnSpc>
              <a:spcBef>
                <a:spcPts val="100"/>
              </a:spcBef>
            </a:pPr>
            <a:r>
              <a:rPr lang="en-US" sz="1900" b="1" dirty="0">
                <a:solidFill>
                  <a:schemeClr val="bg1"/>
                </a:solidFill>
              </a:rPr>
              <a:t>Change in unemployment, wages, and jobs before and after covid</a:t>
            </a:r>
          </a:p>
        </p:txBody>
      </p:sp>
      <p:sp>
        <p:nvSpPr>
          <p:cNvPr id="3" name="Rectangle 2">
            <a:extLst>
              <a:ext uri="{FF2B5EF4-FFF2-40B4-BE49-F238E27FC236}">
                <a16:creationId xmlns:a16="http://schemas.microsoft.com/office/drawing/2014/main" id="{B3A97C87-4429-7DF4-2537-3E6ADF28A979}"/>
              </a:ext>
            </a:extLst>
          </p:cNvPr>
          <p:cNvSpPr/>
          <p:nvPr/>
        </p:nvSpPr>
        <p:spPr>
          <a:xfrm>
            <a:off x="4101679" y="1447801"/>
            <a:ext cx="7977379" cy="4652542"/>
          </a:xfrm>
          <a:prstGeom prst="rect">
            <a:avLst/>
          </a:prstGeom>
          <a:solidFill>
            <a:srgbClr val="00292E">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801542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645799-BDEC-2552-99EF-A2F0ED8A281E}"/>
              </a:ext>
            </a:extLst>
          </p:cNvPr>
          <p:cNvSpPr>
            <a:spLocks noGrp="1"/>
          </p:cNvSpPr>
          <p:nvPr>
            <p:ph type="title"/>
          </p:nvPr>
        </p:nvSpPr>
        <p:spPr>
          <a:xfrm>
            <a:off x="1060704" y="0"/>
            <a:ext cx="10328148" cy="723101"/>
          </a:xfrm>
        </p:spPr>
        <p:txBody>
          <a:bodyPr/>
          <a:lstStyle/>
          <a:p>
            <a:pPr algn="ctr"/>
            <a:r>
              <a:rPr lang="en-US" dirty="0"/>
              <a:t>AI Impact in the Labor Market  </a:t>
            </a:r>
          </a:p>
        </p:txBody>
      </p:sp>
      <p:sp>
        <p:nvSpPr>
          <p:cNvPr id="3" name="Slide Number Placeholder 2">
            <a:extLst>
              <a:ext uri="{FF2B5EF4-FFF2-40B4-BE49-F238E27FC236}">
                <a16:creationId xmlns:a16="http://schemas.microsoft.com/office/drawing/2014/main" id="{8853E35C-109D-EF94-D18D-0BFE01AD2E0D}"/>
              </a:ext>
            </a:extLst>
          </p:cNvPr>
          <p:cNvSpPr>
            <a:spLocks noGrp="1"/>
          </p:cNvSpPr>
          <p:nvPr>
            <p:ph type="sldNum" sz="quarter" idx="12"/>
          </p:nvPr>
        </p:nvSpPr>
        <p:spPr/>
        <p:txBody>
          <a:bodyPr/>
          <a:lstStyle/>
          <a:p>
            <a:fld id="{82EE24B5-652C-4DB5-B7C3-B5BBEC1280B1}" type="slidenum">
              <a:rPr lang="en-US" noProof="0" smtClean="0"/>
              <a:t>6</a:t>
            </a:fld>
            <a:endParaRPr lang="en-US" noProof="0" dirty="0"/>
          </a:p>
        </p:txBody>
      </p:sp>
      <p:pic>
        <p:nvPicPr>
          <p:cNvPr id="12" name="Picture 11">
            <a:extLst>
              <a:ext uri="{FF2B5EF4-FFF2-40B4-BE49-F238E27FC236}">
                <a16:creationId xmlns:a16="http://schemas.microsoft.com/office/drawing/2014/main" id="{BBB43FB1-F8C1-83C0-C008-FA9343137DC2}"/>
              </a:ext>
            </a:extLst>
          </p:cNvPr>
          <p:cNvPicPr>
            <a:picLocks noChangeAspect="1"/>
          </p:cNvPicPr>
          <p:nvPr/>
        </p:nvPicPr>
        <p:blipFill>
          <a:blip r:embed="rId2"/>
          <a:stretch>
            <a:fillRect/>
          </a:stretch>
        </p:blipFill>
        <p:spPr>
          <a:xfrm>
            <a:off x="1161288" y="580987"/>
            <a:ext cx="9746857" cy="5086087"/>
          </a:xfrm>
          <a:prstGeom prst="rect">
            <a:avLst/>
          </a:prstGeom>
        </p:spPr>
      </p:pic>
      <p:sp>
        <p:nvSpPr>
          <p:cNvPr id="36" name="Title 1">
            <a:extLst>
              <a:ext uri="{FF2B5EF4-FFF2-40B4-BE49-F238E27FC236}">
                <a16:creationId xmlns:a16="http://schemas.microsoft.com/office/drawing/2014/main" id="{47ADFBDE-AEC5-8C9E-AB25-60C99D520ABE}"/>
              </a:ext>
            </a:extLst>
          </p:cNvPr>
          <p:cNvSpPr txBox="1">
            <a:spLocks/>
          </p:cNvSpPr>
          <p:nvPr/>
        </p:nvSpPr>
        <p:spPr>
          <a:xfrm>
            <a:off x="0" y="5620723"/>
            <a:ext cx="12192000" cy="1334655"/>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3200" b="1" kern="1200">
                <a:solidFill>
                  <a:schemeClr val="accent2"/>
                </a:solidFill>
                <a:latin typeface="+mj-lt"/>
                <a:ea typeface="+mj-ea"/>
                <a:cs typeface="+mj-cs"/>
              </a:defRPr>
            </a:lvl1pPr>
          </a:lstStyle>
          <a:p>
            <a:pPr algn="just">
              <a:lnSpc>
                <a:spcPct val="120000"/>
              </a:lnSpc>
            </a:pPr>
            <a:r>
              <a:rPr lang="en-US" sz="2000" b="0" dirty="0">
                <a:solidFill>
                  <a:schemeClr val="tx1"/>
                </a:solidFill>
              </a:rPr>
              <a:t>The heatmap represents the distribution of AI jobs across various industries and states in 2023. It visualizes the distribution of AI jobs across various industries and states in 2023. Darker shades represent higher concentrations of AI jobs. Industries like </a:t>
            </a:r>
            <a:r>
              <a:rPr lang="en-US" sz="2000" b="0" i="1" dirty="0">
                <a:solidFill>
                  <a:schemeClr val="tx1"/>
                </a:solidFill>
              </a:rPr>
              <a:t>Information</a:t>
            </a:r>
            <a:r>
              <a:rPr lang="en-US" sz="2000" b="0" dirty="0">
                <a:solidFill>
                  <a:schemeClr val="tx1"/>
                </a:solidFill>
              </a:rPr>
              <a:t> and </a:t>
            </a:r>
            <a:r>
              <a:rPr lang="en-US" sz="2000" b="0" i="1" dirty="0">
                <a:solidFill>
                  <a:schemeClr val="tx1"/>
                </a:solidFill>
              </a:rPr>
              <a:t>Scientific and Tech Services </a:t>
            </a:r>
            <a:r>
              <a:rPr lang="en-US" sz="2000" b="0" dirty="0">
                <a:solidFill>
                  <a:schemeClr val="tx1"/>
                </a:solidFill>
              </a:rPr>
              <a:t>show a significant number of AI jobs in states such as California and Massachusetts. This visualization helps identify trends and concentrations of AI employment, which can guide strategic decision-making and workforce development in the AI sector.</a:t>
            </a:r>
          </a:p>
          <a:p>
            <a:pPr algn="r">
              <a:lnSpc>
                <a:spcPct val="120000"/>
              </a:lnSpc>
            </a:pPr>
            <a:r>
              <a:rPr lang="en-US" sz="1200" i="1" dirty="0">
                <a:solidFill>
                  <a:schemeClr val="tx1"/>
                </a:solidFill>
              </a:rPr>
              <a:t>Stanford University. (2023). AI Index Report. AI Index. Retrieved January 25, 2025, from https://aiindex.stanford.edu/report/</a:t>
            </a:r>
          </a:p>
          <a:p>
            <a:pPr algn="just">
              <a:lnSpc>
                <a:spcPct val="120000"/>
              </a:lnSpc>
            </a:pPr>
            <a:endParaRPr lang="en-US" sz="2000" b="0" dirty="0">
              <a:solidFill>
                <a:schemeClr val="tx1"/>
              </a:solidFill>
            </a:endParaRPr>
          </a:p>
        </p:txBody>
      </p:sp>
    </p:spTree>
    <p:extLst>
      <p:ext uri="{BB962C8B-B14F-4D97-AF65-F5344CB8AC3E}">
        <p14:creationId xmlns:p14="http://schemas.microsoft.com/office/powerpoint/2010/main" val="42677016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EB252-241A-9AE1-9478-E7041EF90900}"/>
              </a:ext>
            </a:extLst>
          </p:cNvPr>
          <p:cNvSpPr>
            <a:spLocks noGrp="1"/>
          </p:cNvSpPr>
          <p:nvPr>
            <p:ph type="title"/>
          </p:nvPr>
        </p:nvSpPr>
        <p:spPr>
          <a:xfrm>
            <a:off x="678581" y="60325"/>
            <a:ext cx="10834838" cy="960001"/>
          </a:xfrm>
        </p:spPr>
        <p:txBody>
          <a:bodyPr/>
          <a:lstStyle/>
          <a:p>
            <a:pPr algn="ctr"/>
            <a:r>
              <a:rPr lang="en-US" dirty="0"/>
              <a:t>US in the World: A Global Perspective on AI Jobs</a:t>
            </a:r>
          </a:p>
        </p:txBody>
      </p:sp>
      <p:sp>
        <p:nvSpPr>
          <p:cNvPr id="3" name="Slide Number Placeholder 2">
            <a:extLst>
              <a:ext uri="{FF2B5EF4-FFF2-40B4-BE49-F238E27FC236}">
                <a16:creationId xmlns:a16="http://schemas.microsoft.com/office/drawing/2014/main" id="{02FD5BB9-78B3-D2F2-FD3E-7C22630FA212}"/>
              </a:ext>
            </a:extLst>
          </p:cNvPr>
          <p:cNvSpPr>
            <a:spLocks noGrp="1"/>
          </p:cNvSpPr>
          <p:nvPr>
            <p:ph type="sldNum" sz="quarter" idx="12"/>
          </p:nvPr>
        </p:nvSpPr>
        <p:spPr/>
        <p:txBody>
          <a:bodyPr/>
          <a:lstStyle/>
          <a:p>
            <a:fld id="{82EE24B5-652C-4DB5-B7C3-B5BBEC1280B1}" type="slidenum">
              <a:rPr lang="en-US" noProof="0" smtClean="0"/>
              <a:t>7</a:t>
            </a:fld>
            <a:endParaRPr lang="en-US" noProof="0" dirty="0"/>
          </a:p>
        </p:txBody>
      </p:sp>
      <p:sp>
        <p:nvSpPr>
          <p:cNvPr id="24" name="TextBox 23">
            <a:extLst>
              <a:ext uri="{FF2B5EF4-FFF2-40B4-BE49-F238E27FC236}">
                <a16:creationId xmlns:a16="http://schemas.microsoft.com/office/drawing/2014/main" id="{4EA7EC18-E6DF-1172-29AA-ECD59915FF6C}"/>
              </a:ext>
            </a:extLst>
          </p:cNvPr>
          <p:cNvSpPr txBox="1"/>
          <p:nvPr/>
        </p:nvSpPr>
        <p:spPr>
          <a:xfrm>
            <a:off x="0" y="5251179"/>
            <a:ext cx="12192000" cy="1615827"/>
          </a:xfrm>
          <a:prstGeom prst="rect">
            <a:avLst/>
          </a:prstGeom>
          <a:noFill/>
        </p:spPr>
        <p:txBody>
          <a:bodyPr wrap="square">
            <a:spAutoFit/>
          </a:bodyPr>
          <a:lstStyle/>
          <a:p>
            <a:r>
              <a:rPr lang="en-US" dirty="0"/>
              <a:t>This choropleth map visualizes the distribution of AI jobs across various countries in 2023. The color intensity indicates the number of AI jobs, with darker shades representing higher concentrations. This map highlights global hotspots for AI employment and provides insights into how different countries are adopting and integrating AI technologies.</a:t>
            </a:r>
          </a:p>
          <a:p>
            <a:endParaRPr lang="en-US" dirty="0"/>
          </a:p>
          <a:p>
            <a:pPr algn="r"/>
            <a:r>
              <a:rPr lang="en-US" sz="900" b="1" i="1" dirty="0"/>
              <a:t>Stanford University. (2023). AI Index Report. AI Index. Retrieved January 25, 2025, from https://aiindex.stanford.edu/report/</a:t>
            </a:r>
          </a:p>
          <a:p>
            <a:endParaRPr lang="en-US" dirty="0"/>
          </a:p>
        </p:txBody>
      </p:sp>
      <p:pic>
        <p:nvPicPr>
          <p:cNvPr id="5" name="Picture 4" descr="A map of the world&#10;&#10;AI-generated content may be incorrect.">
            <a:extLst>
              <a:ext uri="{FF2B5EF4-FFF2-40B4-BE49-F238E27FC236}">
                <a16:creationId xmlns:a16="http://schemas.microsoft.com/office/drawing/2014/main" id="{684710F4-9334-4305-C13A-52A2E4CA12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20326"/>
            <a:ext cx="12192000" cy="3944213"/>
          </a:xfrm>
          <a:prstGeom prst="rect">
            <a:avLst/>
          </a:prstGeom>
        </p:spPr>
      </p:pic>
    </p:spTree>
    <p:extLst>
      <p:ext uri="{BB962C8B-B14F-4D97-AF65-F5344CB8AC3E}">
        <p14:creationId xmlns:p14="http://schemas.microsoft.com/office/powerpoint/2010/main" val="24354243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13CCBF-231E-01B7-F328-BE8EC0689C85}"/>
            </a:ext>
          </a:extLst>
        </p:cNvPr>
        <p:cNvGrpSpPr/>
        <p:nvPr/>
      </p:nvGrpSpPr>
      <p:grpSpPr>
        <a:xfrm>
          <a:off x="0" y="0"/>
          <a:ext cx="0" cy="0"/>
          <a:chOff x="0" y="0"/>
          <a:chExt cx="0" cy="0"/>
        </a:xfrm>
      </p:grpSpPr>
      <p:pic>
        <p:nvPicPr>
          <p:cNvPr id="7" name="Content Placeholder 6" descr="Blue rectangle">
            <a:extLst>
              <a:ext uri="{FF2B5EF4-FFF2-40B4-BE49-F238E27FC236}">
                <a16:creationId xmlns:a16="http://schemas.microsoft.com/office/drawing/2014/main" id="{9C7F4311-6C60-6F96-074A-738295222381}"/>
              </a:ext>
            </a:extLst>
          </p:cNvPr>
          <p:cNvPicPr>
            <a:picLocks noGrp="1" noChangeAspect="1"/>
          </p:cNvPicPr>
          <p:nvPr>
            <p:ph sz="half" idx="4294967295"/>
          </p:nvPr>
        </p:nvPicPr>
        <p:blipFill rotWithShape="1">
          <a:blip r:embed="rId3">
            <a:extLst>
              <a:ext uri="{28A0092B-C50C-407E-A947-70E740481C1C}">
                <a14:useLocalDpi xmlns:a14="http://schemas.microsoft.com/office/drawing/2010/main" val="0"/>
              </a:ext>
            </a:extLst>
          </a:blip>
          <a:srcRect/>
          <a:stretch/>
        </p:blipFill>
        <p:spPr>
          <a:xfrm>
            <a:off x="0" y="0"/>
            <a:ext cx="12192000" cy="6858000"/>
          </a:xfrm>
        </p:spPr>
      </p:pic>
      <p:sp>
        <p:nvSpPr>
          <p:cNvPr id="8" name="object 3" descr="Blue rectangle">
            <a:extLst>
              <a:ext uri="{FF2B5EF4-FFF2-40B4-BE49-F238E27FC236}">
                <a16:creationId xmlns:a16="http://schemas.microsoft.com/office/drawing/2014/main" id="{DC8EF6E6-8D55-CDEB-FC39-875811C32F96}"/>
              </a:ext>
            </a:extLst>
          </p:cNvPr>
          <p:cNvSpPr/>
          <p:nvPr/>
        </p:nvSpPr>
        <p:spPr>
          <a:xfrm>
            <a:off x="2400" y="0"/>
            <a:ext cx="12189600" cy="6858000"/>
          </a:xfrm>
          <a:custGeom>
            <a:avLst/>
            <a:gdLst/>
            <a:ahLst/>
            <a:cxnLst/>
            <a:rect l="l" t="t" r="r" b="b"/>
            <a:pathLst>
              <a:path w="12189460" h="6858000">
                <a:moveTo>
                  <a:pt x="0" y="6858000"/>
                </a:moveTo>
                <a:lnTo>
                  <a:pt x="12188952" y="6858000"/>
                </a:lnTo>
                <a:lnTo>
                  <a:pt x="12188952" y="0"/>
                </a:lnTo>
                <a:lnTo>
                  <a:pt x="0" y="0"/>
                </a:lnTo>
                <a:lnTo>
                  <a:pt x="0" y="6858000"/>
                </a:lnTo>
                <a:close/>
              </a:path>
            </a:pathLst>
          </a:custGeom>
          <a:solidFill>
            <a:schemeClr val="tx2">
              <a:alpha val="69999"/>
            </a:schemeClr>
          </a:solidFill>
        </p:spPr>
        <p:txBody>
          <a:bodyPr wrap="square" lIns="0" tIns="0" rIns="0" bIns="0" rtlCol="0"/>
          <a:lstStyle/>
          <a:p>
            <a:endParaRPr lang="en-US" dirty="0"/>
          </a:p>
        </p:txBody>
      </p:sp>
      <p:sp>
        <p:nvSpPr>
          <p:cNvPr id="2" name="Title 1">
            <a:extLst>
              <a:ext uri="{FF2B5EF4-FFF2-40B4-BE49-F238E27FC236}">
                <a16:creationId xmlns:a16="http://schemas.microsoft.com/office/drawing/2014/main" id="{0FB89C24-8B15-25FE-0CFD-B82BBAB25AB2}"/>
              </a:ext>
            </a:extLst>
          </p:cNvPr>
          <p:cNvSpPr>
            <a:spLocks noGrp="1"/>
          </p:cNvSpPr>
          <p:nvPr>
            <p:ph type="title"/>
          </p:nvPr>
        </p:nvSpPr>
        <p:spPr bwMode="white">
          <a:xfrm>
            <a:off x="838200" y="329956"/>
            <a:ext cx="10515600" cy="1325563"/>
          </a:xfrm>
        </p:spPr>
        <p:txBody>
          <a:bodyPr/>
          <a:lstStyle/>
          <a:p>
            <a:r>
              <a:rPr lang="en-US" dirty="0">
                <a:solidFill>
                  <a:schemeClr val="bg1"/>
                </a:solidFill>
              </a:rPr>
              <a:t>Areas Of Investigation</a:t>
            </a:r>
            <a:endParaRPr lang="en-US" dirty="0"/>
          </a:p>
        </p:txBody>
      </p:sp>
      <p:sp>
        <p:nvSpPr>
          <p:cNvPr id="5" name="Slide Number Placeholder 4">
            <a:extLst>
              <a:ext uri="{FF2B5EF4-FFF2-40B4-BE49-F238E27FC236}">
                <a16:creationId xmlns:a16="http://schemas.microsoft.com/office/drawing/2014/main" id="{8361C59E-5B96-6C8D-BBE5-60D0E42AFC64}"/>
              </a:ext>
            </a:extLst>
          </p:cNvPr>
          <p:cNvSpPr>
            <a:spLocks noGrp="1"/>
          </p:cNvSpPr>
          <p:nvPr>
            <p:ph type="sldNum" sz="quarter" idx="12"/>
          </p:nvPr>
        </p:nvSpPr>
        <p:spPr/>
        <p:txBody>
          <a:bodyPr/>
          <a:lstStyle/>
          <a:p>
            <a:fld id="{82EE24B5-652C-4DB5-B7C3-B5BBEC1280B1}" type="slidenum">
              <a:rPr lang="en-US" smtClean="0"/>
              <a:t>8</a:t>
            </a:fld>
            <a:endParaRPr lang="en-US" dirty="0"/>
          </a:p>
        </p:txBody>
      </p:sp>
      <p:sp>
        <p:nvSpPr>
          <p:cNvPr id="11" name="object 5" descr="Beige rectangle">
            <a:extLst>
              <a:ext uri="{FF2B5EF4-FFF2-40B4-BE49-F238E27FC236}">
                <a16:creationId xmlns:a16="http://schemas.microsoft.com/office/drawing/2014/main" id="{B2D8C786-AF11-F021-C310-2DFB8F94EE69}"/>
              </a:ext>
            </a:extLst>
          </p:cNvPr>
          <p:cNvSpPr/>
          <p:nvPr/>
        </p:nvSpPr>
        <p:spPr bwMode="white">
          <a:xfrm>
            <a:off x="947607" y="1324564"/>
            <a:ext cx="4536000" cy="0"/>
          </a:xfrm>
          <a:custGeom>
            <a:avLst/>
            <a:gdLst/>
            <a:ahLst/>
            <a:cxnLst/>
            <a:rect l="l" t="t" r="r" b="b"/>
            <a:pathLst>
              <a:path w="3931920">
                <a:moveTo>
                  <a:pt x="0" y="0"/>
                </a:moveTo>
                <a:lnTo>
                  <a:pt x="3931920" y="0"/>
                </a:lnTo>
              </a:path>
            </a:pathLst>
          </a:custGeom>
          <a:ln w="54864">
            <a:solidFill>
              <a:schemeClr val="accent1"/>
            </a:solidFill>
          </a:ln>
        </p:spPr>
        <p:txBody>
          <a:bodyPr wrap="square" lIns="0" tIns="0" rIns="0" bIns="0" rtlCol="0"/>
          <a:lstStyle/>
          <a:p>
            <a:endParaRPr lang="en-US" dirty="0"/>
          </a:p>
        </p:txBody>
      </p:sp>
      <p:cxnSp>
        <p:nvCxnSpPr>
          <p:cNvPr id="12" name="Straight Connector 11" descr="Line">
            <a:extLst>
              <a:ext uri="{FF2B5EF4-FFF2-40B4-BE49-F238E27FC236}">
                <a16:creationId xmlns:a16="http://schemas.microsoft.com/office/drawing/2014/main" id="{4036A132-2360-B620-0A9F-DAF42814A195}"/>
              </a:ext>
            </a:extLst>
          </p:cNvPr>
          <p:cNvCxnSpPr>
            <a:cxnSpLocks/>
          </p:cNvCxnSpPr>
          <p:nvPr/>
        </p:nvCxnSpPr>
        <p:spPr>
          <a:xfrm>
            <a:off x="8128000" y="1751902"/>
            <a:ext cx="0" cy="3658297"/>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CDAB8F4B-E64A-93BA-695B-FBE96EAEEB86}"/>
              </a:ext>
            </a:extLst>
          </p:cNvPr>
          <p:cNvSpPr/>
          <p:nvPr/>
        </p:nvSpPr>
        <p:spPr>
          <a:xfrm>
            <a:off x="191420" y="6100345"/>
            <a:ext cx="11841829" cy="647700"/>
          </a:xfrm>
          <a:prstGeom prst="rect">
            <a:avLst/>
          </a:prstGeom>
          <a:solidFill>
            <a:schemeClr val="accent1"/>
          </a:solidFill>
        </p:spPr>
        <p:txBody>
          <a:bodyPr wrap="square" anchor="ctr" anchorCtr="0">
            <a:noAutofit/>
          </a:bodyPr>
          <a:lstStyle/>
          <a:p>
            <a:pPr algn="ctr">
              <a:lnSpc>
                <a:spcPct val="100000"/>
              </a:lnSpc>
              <a:spcBef>
                <a:spcPts val="1055"/>
              </a:spcBef>
            </a:pPr>
            <a:r>
              <a:rPr lang="en-US" sz="3000" dirty="0">
                <a:solidFill>
                  <a:schemeClr val="tx2"/>
                </a:solidFill>
                <a:latin typeface="+mj-lt"/>
              </a:rPr>
              <a:t>Moving onto General Trends</a:t>
            </a:r>
          </a:p>
        </p:txBody>
      </p:sp>
      <p:cxnSp>
        <p:nvCxnSpPr>
          <p:cNvPr id="4" name="Straight Connector 3" descr="Line">
            <a:extLst>
              <a:ext uri="{FF2B5EF4-FFF2-40B4-BE49-F238E27FC236}">
                <a16:creationId xmlns:a16="http://schemas.microsoft.com/office/drawing/2014/main" id="{451A64B2-386B-DA0A-CC56-667F8A202A66}"/>
              </a:ext>
            </a:extLst>
          </p:cNvPr>
          <p:cNvCxnSpPr>
            <a:cxnSpLocks/>
          </p:cNvCxnSpPr>
          <p:nvPr/>
        </p:nvCxnSpPr>
        <p:spPr>
          <a:xfrm>
            <a:off x="4064000" y="1751902"/>
            <a:ext cx="0" cy="3658297"/>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6" name="Straight Connector 5" descr="Line">
            <a:extLst>
              <a:ext uri="{FF2B5EF4-FFF2-40B4-BE49-F238E27FC236}">
                <a16:creationId xmlns:a16="http://schemas.microsoft.com/office/drawing/2014/main" id="{2154E00A-44C6-E303-4D60-6B9E0FA60318}"/>
              </a:ext>
            </a:extLst>
          </p:cNvPr>
          <p:cNvCxnSpPr>
            <a:cxnSpLocks/>
          </p:cNvCxnSpPr>
          <p:nvPr/>
        </p:nvCxnSpPr>
        <p:spPr>
          <a:xfrm>
            <a:off x="0" y="1751902"/>
            <a:ext cx="0" cy="3658297"/>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descr="Line">
            <a:extLst>
              <a:ext uri="{FF2B5EF4-FFF2-40B4-BE49-F238E27FC236}">
                <a16:creationId xmlns:a16="http://schemas.microsoft.com/office/drawing/2014/main" id="{4798D61C-FC9F-6C58-EB53-06BB9280DFEF}"/>
              </a:ext>
            </a:extLst>
          </p:cNvPr>
          <p:cNvCxnSpPr>
            <a:cxnSpLocks/>
          </p:cNvCxnSpPr>
          <p:nvPr/>
        </p:nvCxnSpPr>
        <p:spPr>
          <a:xfrm>
            <a:off x="12192000" y="1751902"/>
            <a:ext cx="0" cy="3658297"/>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E5C8417F-CB9A-BFFA-A08F-97FDC015AB09}"/>
              </a:ext>
            </a:extLst>
          </p:cNvPr>
          <p:cNvSpPr/>
          <p:nvPr/>
        </p:nvSpPr>
        <p:spPr>
          <a:xfrm>
            <a:off x="249166" y="1655519"/>
            <a:ext cx="3332234" cy="419800"/>
          </a:xfrm>
          <a:prstGeom prst="rect">
            <a:avLst/>
          </a:prstGeom>
          <a:solidFill>
            <a:schemeClr val="accent1"/>
          </a:solidFill>
        </p:spPr>
        <p:txBody>
          <a:bodyPr wrap="square" anchor="ctr" anchorCtr="0">
            <a:noAutofit/>
          </a:bodyPr>
          <a:lstStyle/>
          <a:p>
            <a:pPr algn="ctr">
              <a:lnSpc>
                <a:spcPct val="100000"/>
              </a:lnSpc>
              <a:spcBef>
                <a:spcPts val="1055"/>
              </a:spcBef>
            </a:pPr>
            <a:r>
              <a:rPr lang="en-US" sz="3000" dirty="0">
                <a:solidFill>
                  <a:schemeClr val="tx2"/>
                </a:solidFill>
                <a:latin typeface="+mj-lt"/>
              </a:rPr>
              <a:t>Artificial Intelligence</a:t>
            </a:r>
          </a:p>
        </p:txBody>
      </p:sp>
      <p:sp>
        <p:nvSpPr>
          <p:cNvPr id="16" name="Rectangle 15">
            <a:extLst>
              <a:ext uri="{FF2B5EF4-FFF2-40B4-BE49-F238E27FC236}">
                <a16:creationId xmlns:a16="http://schemas.microsoft.com/office/drawing/2014/main" id="{0C37292B-2FAB-8004-262D-21DAC46A257E}"/>
              </a:ext>
            </a:extLst>
          </p:cNvPr>
          <p:cNvSpPr/>
          <p:nvPr/>
        </p:nvSpPr>
        <p:spPr>
          <a:xfrm>
            <a:off x="4377866" y="1655519"/>
            <a:ext cx="3332234" cy="419800"/>
          </a:xfrm>
          <a:prstGeom prst="rect">
            <a:avLst/>
          </a:prstGeom>
          <a:solidFill>
            <a:schemeClr val="accent1"/>
          </a:solidFill>
        </p:spPr>
        <p:txBody>
          <a:bodyPr wrap="square" anchor="ctr" anchorCtr="0">
            <a:noAutofit/>
          </a:bodyPr>
          <a:lstStyle/>
          <a:p>
            <a:pPr algn="ctr">
              <a:lnSpc>
                <a:spcPct val="100000"/>
              </a:lnSpc>
              <a:spcBef>
                <a:spcPts val="1055"/>
              </a:spcBef>
            </a:pPr>
            <a:r>
              <a:rPr lang="en-US" sz="3000" dirty="0">
                <a:solidFill>
                  <a:schemeClr val="tx2"/>
                </a:solidFill>
                <a:latin typeface="+mj-lt"/>
              </a:rPr>
              <a:t>General Trends</a:t>
            </a:r>
          </a:p>
        </p:txBody>
      </p:sp>
      <p:sp>
        <p:nvSpPr>
          <p:cNvPr id="17" name="Rectangle 16">
            <a:extLst>
              <a:ext uri="{FF2B5EF4-FFF2-40B4-BE49-F238E27FC236}">
                <a16:creationId xmlns:a16="http://schemas.microsoft.com/office/drawing/2014/main" id="{41421524-FCFE-C539-6D3F-215678336E89}"/>
              </a:ext>
            </a:extLst>
          </p:cNvPr>
          <p:cNvSpPr/>
          <p:nvPr/>
        </p:nvSpPr>
        <p:spPr>
          <a:xfrm>
            <a:off x="8610600" y="1655519"/>
            <a:ext cx="3332234" cy="419800"/>
          </a:xfrm>
          <a:prstGeom prst="rect">
            <a:avLst/>
          </a:prstGeom>
          <a:solidFill>
            <a:schemeClr val="accent1"/>
          </a:solidFill>
        </p:spPr>
        <p:txBody>
          <a:bodyPr wrap="square" anchor="ctr" anchorCtr="0">
            <a:noAutofit/>
          </a:bodyPr>
          <a:lstStyle/>
          <a:p>
            <a:pPr algn="ctr">
              <a:lnSpc>
                <a:spcPct val="100000"/>
              </a:lnSpc>
              <a:spcBef>
                <a:spcPts val="1055"/>
              </a:spcBef>
            </a:pPr>
            <a:r>
              <a:rPr lang="en-US" sz="3000" dirty="0">
                <a:solidFill>
                  <a:schemeClr val="tx2"/>
                </a:solidFill>
                <a:latin typeface="+mj-lt"/>
              </a:rPr>
              <a:t>COVID-19</a:t>
            </a:r>
          </a:p>
        </p:txBody>
      </p:sp>
      <p:sp>
        <p:nvSpPr>
          <p:cNvPr id="18" name="Content Placeholder 6">
            <a:extLst>
              <a:ext uri="{FF2B5EF4-FFF2-40B4-BE49-F238E27FC236}">
                <a16:creationId xmlns:a16="http://schemas.microsoft.com/office/drawing/2014/main" id="{CC9552C7-E429-9223-0142-0F9CFF1E3683}"/>
              </a:ext>
            </a:extLst>
          </p:cNvPr>
          <p:cNvSpPr txBox="1">
            <a:spLocks/>
          </p:cNvSpPr>
          <p:nvPr/>
        </p:nvSpPr>
        <p:spPr bwMode="white">
          <a:xfrm>
            <a:off x="88901" y="2292398"/>
            <a:ext cx="3975097" cy="2146629"/>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2700">
              <a:lnSpc>
                <a:spcPct val="120000"/>
              </a:lnSpc>
              <a:spcBef>
                <a:spcPts val="100"/>
              </a:spcBef>
            </a:pPr>
            <a:r>
              <a:rPr lang="en-US" sz="1900" b="1" dirty="0">
                <a:solidFill>
                  <a:schemeClr val="bg1"/>
                </a:solidFill>
              </a:rPr>
              <a:t>AI Impact on the labor market</a:t>
            </a:r>
          </a:p>
          <a:p>
            <a:pPr marL="584200" lvl="1" indent="-342900">
              <a:lnSpc>
                <a:spcPct val="120000"/>
              </a:lnSpc>
              <a:spcBef>
                <a:spcPts val="100"/>
              </a:spcBef>
              <a:buFont typeface="Courier New" panose="02070309020205020404" pitchFamily="49" charset="0"/>
              <a:buChar char="o"/>
            </a:pPr>
            <a:r>
              <a:rPr lang="en-US" sz="1900" b="1" dirty="0">
                <a:solidFill>
                  <a:schemeClr val="bg1"/>
                </a:solidFill>
              </a:rPr>
              <a:t>Highest Impact areas </a:t>
            </a:r>
          </a:p>
        </p:txBody>
      </p:sp>
      <p:sp>
        <p:nvSpPr>
          <p:cNvPr id="19" name="Content Placeholder 6">
            <a:extLst>
              <a:ext uri="{FF2B5EF4-FFF2-40B4-BE49-F238E27FC236}">
                <a16:creationId xmlns:a16="http://schemas.microsoft.com/office/drawing/2014/main" id="{EDBC9361-52A9-A0B7-4D02-65226A8AE587}"/>
              </a:ext>
            </a:extLst>
          </p:cNvPr>
          <p:cNvSpPr txBox="1">
            <a:spLocks/>
          </p:cNvSpPr>
          <p:nvPr/>
        </p:nvSpPr>
        <p:spPr bwMode="white">
          <a:xfrm>
            <a:off x="4150499" y="2216198"/>
            <a:ext cx="3975097" cy="2146629"/>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spcBef>
                <a:spcPts val="100"/>
              </a:spcBef>
            </a:pPr>
            <a:r>
              <a:rPr lang="en-US" sz="1900" b="1" dirty="0">
                <a:solidFill>
                  <a:schemeClr val="bg1"/>
                </a:solidFill>
              </a:rPr>
              <a:t>Relation of unemployment to economic industries/sectors</a:t>
            </a:r>
          </a:p>
          <a:p>
            <a:pPr>
              <a:lnSpc>
                <a:spcPct val="120000"/>
              </a:lnSpc>
              <a:spcBef>
                <a:spcPts val="100"/>
              </a:spcBef>
            </a:pPr>
            <a:r>
              <a:rPr lang="en-US" sz="1900" b="1" dirty="0">
                <a:solidFill>
                  <a:schemeClr val="bg1"/>
                </a:solidFill>
              </a:rPr>
              <a:t>Affect of education level on unemployment.</a:t>
            </a:r>
          </a:p>
        </p:txBody>
      </p:sp>
      <p:pic>
        <p:nvPicPr>
          <p:cNvPr id="23" name="Picture 22">
            <a:extLst>
              <a:ext uri="{FF2B5EF4-FFF2-40B4-BE49-F238E27FC236}">
                <a16:creationId xmlns:a16="http://schemas.microsoft.com/office/drawing/2014/main" id="{ECF81180-CAD1-55FF-A902-C9E149A3501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882318" y="4102643"/>
            <a:ext cx="2325365" cy="1887745"/>
          </a:xfrm>
          <a:prstGeom prst="rect">
            <a:avLst/>
          </a:prstGeom>
        </p:spPr>
      </p:pic>
      <p:pic>
        <p:nvPicPr>
          <p:cNvPr id="24" name="Picture 23">
            <a:extLst>
              <a:ext uri="{FF2B5EF4-FFF2-40B4-BE49-F238E27FC236}">
                <a16:creationId xmlns:a16="http://schemas.microsoft.com/office/drawing/2014/main" id="{9D278777-7BCF-C539-0956-A48E5704C47F}"/>
              </a:ext>
            </a:extLst>
          </p:cNvPr>
          <p:cNvPicPr>
            <a:picLocks noChangeAspect="1"/>
          </p:cNvPicPr>
          <p:nvPr/>
        </p:nvPicPr>
        <p:blipFill>
          <a:blip r:embed="rId5"/>
          <a:srcRect b="13426"/>
          <a:stretch/>
        </p:blipFill>
        <p:spPr>
          <a:xfrm>
            <a:off x="4698245" y="3666515"/>
            <a:ext cx="2795509" cy="1887745"/>
          </a:xfrm>
          <a:prstGeom prst="rect">
            <a:avLst/>
          </a:prstGeom>
        </p:spPr>
      </p:pic>
      <p:pic>
        <p:nvPicPr>
          <p:cNvPr id="25" name="Picture 24">
            <a:extLst>
              <a:ext uri="{FF2B5EF4-FFF2-40B4-BE49-F238E27FC236}">
                <a16:creationId xmlns:a16="http://schemas.microsoft.com/office/drawing/2014/main" id="{07D34DAC-49D3-0102-6AA9-89D4615BB6E3}"/>
              </a:ext>
            </a:extLst>
          </p:cNvPr>
          <p:cNvPicPr>
            <a:picLocks noChangeAspect="1"/>
          </p:cNvPicPr>
          <p:nvPr/>
        </p:nvPicPr>
        <p:blipFill>
          <a:blip r:embed="rId6"/>
          <a:stretch>
            <a:fillRect/>
          </a:stretch>
        </p:blipFill>
        <p:spPr>
          <a:xfrm>
            <a:off x="534000" y="3641492"/>
            <a:ext cx="2746530" cy="1831592"/>
          </a:xfrm>
          <a:prstGeom prst="rect">
            <a:avLst/>
          </a:prstGeom>
        </p:spPr>
      </p:pic>
      <p:sp>
        <p:nvSpPr>
          <p:cNvPr id="9" name="Rectangle 8">
            <a:extLst>
              <a:ext uri="{FF2B5EF4-FFF2-40B4-BE49-F238E27FC236}">
                <a16:creationId xmlns:a16="http://schemas.microsoft.com/office/drawing/2014/main" id="{039D1E64-DF6E-1446-0EC1-C7F9BB7F8DC4}"/>
              </a:ext>
            </a:extLst>
          </p:cNvPr>
          <p:cNvSpPr/>
          <p:nvPr/>
        </p:nvSpPr>
        <p:spPr>
          <a:xfrm>
            <a:off x="4125987" y="1581155"/>
            <a:ext cx="3972693" cy="4409233"/>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56958E0-880D-E70F-6B79-5EB2EC7C01E5}"/>
              </a:ext>
            </a:extLst>
          </p:cNvPr>
          <p:cNvSpPr/>
          <p:nvPr/>
        </p:nvSpPr>
        <p:spPr>
          <a:xfrm>
            <a:off x="67785" y="1459500"/>
            <a:ext cx="3977499" cy="4652542"/>
          </a:xfrm>
          <a:prstGeom prst="rect">
            <a:avLst/>
          </a:prstGeom>
          <a:solidFill>
            <a:srgbClr val="00292E">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Content Placeholder 6">
            <a:extLst>
              <a:ext uri="{FF2B5EF4-FFF2-40B4-BE49-F238E27FC236}">
                <a16:creationId xmlns:a16="http://schemas.microsoft.com/office/drawing/2014/main" id="{8595461F-87ED-8885-DA43-BC535B3301DD}"/>
              </a:ext>
            </a:extLst>
          </p:cNvPr>
          <p:cNvSpPr txBox="1">
            <a:spLocks/>
          </p:cNvSpPr>
          <p:nvPr/>
        </p:nvSpPr>
        <p:spPr bwMode="white">
          <a:xfrm>
            <a:off x="8128002" y="2237723"/>
            <a:ext cx="3975097" cy="2146629"/>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spcBef>
                <a:spcPts val="100"/>
              </a:spcBef>
            </a:pPr>
            <a:r>
              <a:rPr lang="en-US" sz="1900" b="1" dirty="0">
                <a:solidFill>
                  <a:schemeClr val="bg1"/>
                </a:solidFill>
              </a:rPr>
              <a:t>Impact of COVID-19 on different market sectors</a:t>
            </a:r>
          </a:p>
          <a:p>
            <a:pPr>
              <a:lnSpc>
                <a:spcPct val="120000"/>
              </a:lnSpc>
              <a:spcBef>
                <a:spcPts val="100"/>
              </a:spcBef>
            </a:pPr>
            <a:r>
              <a:rPr lang="en-US" sz="1900" b="1" dirty="0">
                <a:solidFill>
                  <a:schemeClr val="bg1"/>
                </a:solidFill>
              </a:rPr>
              <a:t>Change in unemployment, wages, and jobs before and after covid</a:t>
            </a:r>
          </a:p>
        </p:txBody>
      </p:sp>
      <p:sp>
        <p:nvSpPr>
          <p:cNvPr id="3" name="Rectangle 2">
            <a:extLst>
              <a:ext uri="{FF2B5EF4-FFF2-40B4-BE49-F238E27FC236}">
                <a16:creationId xmlns:a16="http://schemas.microsoft.com/office/drawing/2014/main" id="{1B9DBA1E-9174-FB99-44B3-B86AFA45A40F}"/>
              </a:ext>
            </a:extLst>
          </p:cNvPr>
          <p:cNvSpPr/>
          <p:nvPr/>
        </p:nvSpPr>
        <p:spPr>
          <a:xfrm>
            <a:off x="8156971" y="1447801"/>
            <a:ext cx="3977499" cy="4652542"/>
          </a:xfrm>
          <a:prstGeom prst="rect">
            <a:avLst/>
          </a:prstGeom>
          <a:solidFill>
            <a:srgbClr val="00292E">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362028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B23697-FBD7-77C6-D449-3385A9C5BA4D}"/>
              </a:ext>
            </a:extLst>
          </p:cNvPr>
          <p:cNvSpPr>
            <a:spLocks noGrp="1"/>
          </p:cNvSpPr>
          <p:nvPr>
            <p:ph type="title"/>
          </p:nvPr>
        </p:nvSpPr>
        <p:spPr>
          <a:xfrm>
            <a:off x="838199" y="25192"/>
            <a:ext cx="10515600" cy="714165"/>
          </a:xfrm>
        </p:spPr>
        <p:txBody>
          <a:bodyPr/>
          <a:lstStyle/>
          <a:p>
            <a:r>
              <a:rPr lang="en-US" dirty="0"/>
              <a:t>General Trends- Employment by Industry</a:t>
            </a:r>
          </a:p>
        </p:txBody>
      </p:sp>
      <p:sp>
        <p:nvSpPr>
          <p:cNvPr id="3" name="Slide Number Placeholder 2">
            <a:extLst>
              <a:ext uri="{FF2B5EF4-FFF2-40B4-BE49-F238E27FC236}">
                <a16:creationId xmlns:a16="http://schemas.microsoft.com/office/drawing/2014/main" id="{BA888419-ADDC-BF43-D2E0-CF5E8A1EF0C2}"/>
              </a:ext>
            </a:extLst>
          </p:cNvPr>
          <p:cNvSpPr>
            <a:spLocks noGrp="1"/>
          </p:cNvSpPr>
          <p:nvPr>
            <p:ph type="sldNum" sz="quarter" idx="12"/>
          </p:nvPr>
        </p:nvSpPr>
        <p:spPr/>
        <p:txBody>
          <a:bodyPr/>
          <a:lstStyle/>
          <a:p>
            <a:fld id="{82EE24B5-652C-4DB5-B7C3-B5BBEC1280B1}" type="slidenum">
              <a:rPr lang="en-US" noProof="0" smtClean="0"/>
              <a:t>9</a:t>
            </a:fld>
            <a:endParaRPr lang="en-US" noProof="0" dirty="0"/>
          </a:p>
        </p:txBody>
      </p:sp>
      <p:pic>
        <p:nvPicPr>
          <p:cNvPr id="5" name="Picture 4">
            <a:extLst>
              <a:ext uri="{FF2B5EF4-FFF2-40B4-BE49-F238E27FC236}">
                <a16:creationId xmlns:a16="http://schemas.microsoft.com/office/drawing/2014/main" id="{6DF74294-00E5-F7B7-68B7-580BF605631B}"/>
              </a:ext>
            </a:extLst>
          </p:cNvPr>
          <p:cNvPicPr>
            <a:picLocks noChangeAspect="1"/>
          </p:cNvPicPr>
          <p:nvPr/>
        </p:nvPicPr>
        <p:blipFill>
          <a:blip r:embed="rId3"/>
          <a:stretch>
            <a:fillRect/>
          </a:stretch>
        </p:blipFill>
        <p:spPr>
          <a:xfrm>
            <a:off x="982905" y="1533644"/>
            <a:ext cx="5479310" cy="3640585"/>
          </a:xfrm>
          <a:prstGeom prst="rect">
            <a:avLst/>
          </a:prstGeom>
        </p:spPr>
      </p:pic>
      <p:cxnSp>
        <p:nvCxnSpPr>
          <p:cNvPr id="7" name="Straight Connector 6">
            <a:extLst>
              <a:ext uri="{FF2B5EF4-FFF2-40B4-BE49-F238E27FC236}">
                <a16:creationId xmlns:a16="http://schemas.microsoft.com/office/drawing/2014/main" id="{A0D842B9-5336-5DF8-2510-DC834C2FA757}"/>
              </a:ext>
            </a:extLst>
          </p:cNvPr>
          <p:cNvCxnSpPr/>
          <p:nvPr/>
        </p:nvCxnSpPr>
        <p:spPr>
          <a:xfrm flipV="1">
            <a:off x="3983251" y="1690688"/>
            <a:ext cx="0" cy="333005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45A0A52C-84FE-EE8D-2767-5A01A5657133}"/>
              </a:ext>
            </a:extLst>
          </p:cNvPr>
          <p:cNvCxnSpPr/>
          <p:nvPr/>
        </p:nvCxnSpPr>
        <p:spPr>
          <a:xfrm flipV="1">
            <a:off x="4397423" y="1690688"/>
            <a:ext cx="0" cy="333005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Right Brace 8">
            <a:extLst>
              <a:ext uri="{FF2B5EF4-FFF2-40B4-BE49-F238E27FC236}">
                <a16:creationId xmlns:a16="http://schemas.microsoft.com/office/drawing/2014/main" id="{B8698C81-2A42-1B74-AC19-E054D5D9F30F}"/>
              </a:ext>
            </a:extLst>
          </p:cNvPr>
          <p:cNvSpPr/>
          <p:nvPr/>
        </p:nvSpPr>
        <p:spPr>
          <a:xfrm rot="5400000">
            <a:off x="4072151" y="4965701"/>
            <a:ext cx="245849" cy="355600"/>
          </a:xfrm>
          <a:prstGeom prst="rightBrace">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TextBox 9">
            <a:extLst>
              <a:ext uri="{FF2B5EF4-FFF2-40B4-BE49-F238E27FC236}">
                <a16:creationId xmlns:a16="http://schemas.microsoft.com/office/drawing/2014/main" id="{FCF02A00-9F04-A844-806B-DA5161564CB7}"/>
              </a:ext>
            </a:extLst>
          </p:cNvPr>
          <p:cNvSpPr txBox="1"/>
          <p:nvPr/>
        </p:nvSpPr>
        <p:spPr>
          <a:xfrm>
            <a:off x="3112960" y="5174229"/>
            <a:ext cx="2322640" cy="369332"/>
          </a:xfrm>
          <a:prstGeom prst="rect">
            <a:avLst/>
          </a:prstGeom>
          <a:noFill/>
        </p:spPr>
        <p:txBody>
          <a:bodyPr wrap="square" rtlCol="0">
            <a:spAutoFit/>
          </a:bodyPr>
          <a:lstStyle/>
          <a:p>
            <a:r>
              <a:rPr lang="en-US" dirty="0"/>
              <a:t>Impact from COVID</a:t>
            </a:r>
          </a:p>
        </p:txBody>
      </p:sp>
      <p:cxnSp>
        <p:nvCxnSpPr>
          <p:cNvPr id="14" name="Straight Arrow Connector 13">
            <a:extLst>
              <a:ext uri="{FF2B5EF4-FFF2-40B4-BE49-F238E27FC236}">
                <a16:creationId xmlns:a16="http://schemas.microsoft.com/office/drawing/2014/main" id="{C73D5278-AF3C-F3CB-90AF-1B5ADA3E67C2}"/>
              </a:ext>
            </a:extLst>
          </p:cNvPr>
          <p:cNvCxnSpPr/>
          <p:nvPr/>
        </p:nvCxnSpPr>
        <p:spPr>
          <a:xfrm>
            <a:off x="4397423" y="4557607"/>
            <a:ext cx="55557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1A36A189-BDAD-B3C3-0E63-240F73586C3B}"/>
              </a:ext>
            </a:extLst>
          </p:cNvPr>
          <p:cNvCxnSpPr>
            <a:cxnSpLocks/>
          </p:cNvCxnSpPr>
          <p:nvPr/>
        </p:nvCxnSpPr>
        <p:spPr>
          <a:xfrm flipH="1">
            <a:off x="3467100" y="4557607"/>
            <a:ext cx="50165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36EE2FCA-6AF0-FCFD-91EF-35303C723F80}"/>
              </a:ext>
            </a:extLst>
          </p:cNvPr>
          <p:cNvSpPr txBox="1"/>
          <p:nvPr/>
        </p:nvSpPr>
        <p:spPr>
          <a:xfrm>
            <a:off x="4397423" y="4247428"/>
            <a:ext cx="859524" cy="372943"/>
          </a:xfrm>
          <a:prstGeom prst="rect">
            <a:avLst/>
          </a:prstGeom>
          <a:noFill/>
        </p:spPr>
        <p:txBody>
          <a:bodyPr wrap="square" rtlCol="0">
            <a:spAutoFit/>
          </a:bodyPr>
          <a:lstStyle/>
          <a:p>
            <a:r>
              <a:rPr lang="en-US" dirty="0"/>
              <a:t>Post</a:t>
            </a:r>
          </a:p>
        </p:txBody>
      </p:sp>
      <p:sp>
        <p:nvSpPr>
          <p:cNvPr id="19" name="TextBox 18">
            <a:extLst>
              <a:ext uri="{FF2B5EF4-FFF2-40B4-BE49-F238E27FC236}">
                <a16:creationId xmlns:a16="http://schemas.microsoft.com/office/drawing/2014/main" id="{8AED2B7B-D3E9-DC8C-F3C4-C978E99EA137}"/>
              </a:ext>
            </a:extLst>
          </p:cNvPr>
          <p:cNvSpPr txBox="1"/>
          <p:nvPr/>
        </p:nvSpPr>
        <p:spPr>
          <a:xfrm>
            <a:off x="3467100" y="4242593"/>
            <a:ext cx="859524" cy="372943"/>
          </a:xfrm>
          <a:prstGeom prst="rect">
            <a:avLst/>
          </a:prstGeom>
          <a:noFill/>
        </p:spPr>
        <p:txBody>
          <a:bodyPr wrap="square" rtlCol="0">
            <a:spAutoFit/>
          </a:bodyPr>
          <a:lstStyle/>
          <a:p>
            <a:r>
              <a:rPr lang="en-US" dirty="0"/>
              <a:t>Pre</a:t>
            </a:r>
          </a:p>
        </p:txBody>
      </p:sp>
      <p:cxnSp>
        <p:nvCxnSpPr>
          <p:cNvPr id="21" name="Straight Arrow Connector 20">
            <a:extLst>
              <a:ext uri="{FF2B5EF4-FFF2-40B4-BE49-F238E27FC236}">
                <a16:creationId xmlns:a16="http://schemas.microsoft.com/office/drawing/2014/main" id="{222B7D97-FCBC-89C4-0853-EDAB5B83AD97}"/>
              </a:ext>
            </a:extLst>
          </p:cNvPr>
          <p:cNvCxnSpPr/>
          <p:nvPr/>
        </p:nvCxnSpPr>
        <p:spPr>
          <a:xfrm flipV="1">
            <a:off x="2556966" y="3937000"/>
            <a:ext cx="812800" cy="127793"/>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0102FEBE-D835-77D4-7EBB-A4BEC79554AA}"/>
              </a:ext>
            </a:extLst>
          </p:cNvPr>
          <p:cNvSpPr txBox="1"/>
          <p:nvPr/>
        </p:nvSpPr>
        <p:spPr>
          <a:xfrm rot="21096199">
            <a:off x="2170399" y="3706531"/>
            <a:ext cx="1950309" cy="187329"/>
          </a:xfrm>
          <a:prstGeom prst="rect">
            <a:avLst/>
          </a:prstGeom>
          <a:solidFill>
            <a:schemeClr val="bg1"/>
          </a:solidFill>
          <a:ln>
            <a:solidFill>
              <a:srgbClr val="0070C0"/>
            </a:solidFill>
          </a:ln>
        </p:spPr>
        <p:txBody>
          <a:bodyPr wrap="square" lIns="0" tIns="0" rIns="0" bIns="0" rtlCol="0" anchor="ctr">
            <a:normAutofit fontScale="85000" lnSpcReduction="20000"/>
          </a:bodyPr>
          <a:lstStyle/>
          <a:p>
            <a:pPr algn="ctr"/>
            <a:r>
              <a:rPr lang="en-US" altLang="ja-JP" dirty="0"/>
              <a:t>E</a:t>
            </a:r>
            <a:r>
              <a:rPr lang="en-US" dirty="0"/>
              <a:t>mployment Rising</a:t>
            </a:r>
            <a:r>
              <a:rPr lang="ja-JP" altLang="en-US" dirty="0">
                <a:latin typeface="Times New Roman" panose="02020603050405020304" pitchFamily="18" charset="0"/>
                <a:cs typeface="Times New Roman" panose="02020603050405020304" pitchFamily="18" charset="0"/>
              </a:rPr>
              <a:t> ↑</a:t>
            </a:r>
            <a:endParaRPr lang="en-US" dirty="0"/>
          </a:p>
        </p:txBody>
      </p:sp>
      <p:cxnSp>
        <p:nvCxnSpPr>
          <p:cNvPr id="23" name="Straight Arrow Connector 22">
            <a:extLst>
              <a:ext uri="{FF2B5EF4-FFF2-40B4-BE49-F238E27FC236}">
                <a16:creationId xmlns:a16="http://schemas.microsoft.com/office/drawing/2014/main" id="{062ECFA8-B0F7-2EC1-9DE6-4991476E9EAF}"/>
              </a:ext>
            </a:extLst>
          </p:cNvPr>
          <p:cNvCxnSpPr/>
          <p:nvPr/>
        </p:nvCxnSpPr>
        <p:spPr>
          <a:xfrm flipV="1">
            <a:off x="2612227" y="2185403"/>
            <a:ext cx="812800" cy="12779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D030FFB6-47D1-DF85-D66E-476C5E8F67EA}"/>
              </a:ext>
            </a:extLst>
          </p:cNvPr>
          <p:cNvSpPr txBox="1"/>
          <p:nvPr/>
        </p:nvSpPr>
        <p:spPr>
          <a:xfrm rot="21096199">
            <a:off x="2225400" y="1951384"/>
            <a:ext cx="1998925" cy="187329"/>
          </a:xfrm>
          <a:prstGeom prst="rect">
            <a:avLst/>
          </a:prstGeom>
          <a:solidFill>
            <a:schemeClr val="bg1"/>
          </a:solidFill>
          <a:ln>
            <a:solidFill>
              <a:srgbClr val="FF0000"/>
            </a:solidFill>
          </a:ln>
        </p:spPr>
        <p:txBody>
          <a:bodyPr wrap="square" lIns="0" tIns="0" rIns="0" bIns="0" rtlCol="0" anchor="ctr">
            <a:normAutofit fontScale="85000" lnSpcReduction="20000"/>
          </a:bodyPr>
          <a:lstStyle/>
          <a:p>
            <a:pPr algn="ctr"/>
            <a:r>
              <a:rPr lang="en-US" altLang="ja-JP" dirty="0"/>
              <a:t>E</a:t>
            </a:r>
            <a:r>
              <a:rPr lang="en-US" dirty="0"/>
              <a:t>mployment Rising</a:t>
            </a:r>
            <a:r>
              <a:rPr lang="ja-JP" altLang="en-US" dirty="0">
                <a:latin typeface="Times New Roman" panose="02020603050405020304" pitchFamily="18" charset="0"/>
                <a:cs typeface="Times New Roman" panose="02020603050405020304" pitchFamily="18" charset="0"/>
              </a:rPr>
              <a:t> ↑ </a:t>
            </a:r>
            <a:r>
              <a:rPr lang="ja-JP" altLang="en-US" dirty="0"/>
              <a:t>　</a:t>
            </a:r>
            <a:endParaRPr lang="en-US" dirty="0"/>
          </a:p>
        </p:txBody>
      </p:sp>
      <p:cxnSp>
        <p:nvCxnSpPr>
          <p:cNvPr id="25" name="Straight Arrow Connector 24">
            <a:extLst>
              <a:ext uri="{FF2B5EF4-FFF2-40B4-BE49-F238E27FC236}">
                <a16:creationId xmlns:a16="http://schemas.microsoft.com/office/drawing/2014/main" id="{7CA734FF-351E-B11D-CC0E-9B8504EFD0BD}"/>
              </a:ext>
            </a:extLst>
          </p:cNvPr>
          <p:cNvCxnSpPr>
            <a:cxnSpLocks/>
          </p:cNvCxnSpPr>
          <p:nvPr/>
        </p:nvCxnSpPr>
        <p:spPr>
          <a:xfrm rot="21091907" flipV="1">
            <a:off x="4993454" y="1943022"/>
            <a:ext cx="812800" cy="12779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650E2E68-D368-1D0A-483B-414EBC6005AC}"/>
              </a:ext>
            </a:extLst>
          </p:cNvPr>
          <p:cNvSpPr txBox="1"/>
          <p:nvPr/>
        </p:nvSpPr>
        <p:spPr>
          <a:xfrm rot="20588106">
            <a:off x="4555260" y="1570124"/>
            <a:ext cx="2576152" cy="187329"/>
          </a:xfrm>
          <a:prstGeom prst="rect">
            <a:avLst/>
          </a:prstGeom>
          <a:solidFill>
            <a:schemeClr val="bg1"/>
          </a:solidFill>
          <a:ln>
            <a:solidFill>
              <a:srgbClr val="FF0000"/>
            </a:solidFill>
          </a:ln>
        </p:spPr>
        <p:txBody>
          <a:bodyPr wrap="square" lIns="0" tIns="0" rIns="0" bIns="0" rtlCol="0" anchor="ctr">
            <a:normAutofit fontScale="85000" lnSpcReduction="20000"/>
          </a:bodyPr>
          <a:lstStyle/>
          <a:p>
            <a:pPr algn="ctr"/>
            <a:r>
              <a:rPr lang="en-US" altLang="ja-JP" dirty="0"/>
              <a:t>E</a:t>
            </a:r>
            <a:r>
              <a:rPr lang="en-US" dirty="0"/>
              <a:t>mployment Rising</a:t>
            </a:r>
            <a:r>
              <a:rPr lang="ja-JP" altLang="en-US" dirty="0">
                <a:latin typeface="Times New Roman" panose="02020603050405020304" pitchFamily="18" charset="0"/>
                <a:cs typeface="Times New Roman" panose="02020603050405020304" pitchFamily="18" charset="0"/>
              </a:rPr>
              <a:t>↑ ↑ </a:t>
            </a:r>
            <a:endParaRPr lang="en-US" dirty="0"/>
          </a:p>
        </p:txBody>
      </p:sp>
      <p:cxnSp>
        <p:nvCxnSpPr>
          <p:cNvPr id="28" name="Straight Arrow Connector 27">
            <a:extLst>
              <a:ext uri="{FF2B5EF4-FFF2-40B4-BE49-F238E27FC236}">
                <a16:creationId xmlns:a16="http://schemas.microsoft.com/office/drawing/2014/main" id="{611B2420-284A-8584-671B-0D93254EC8EA}"/>
              </a:ext>
            </a:extLst>
          </p:cNvPr>
          <p:cNvCxnSpPr>
            <a:cxnSpLocks/>
          </p:cNvCxnSpPr>
          <p:nvPr/>
        </p:nvCxnSpPr>
        <p:spPr>
          <a:xfrm rot="224075" flipV="1">
            <a:off x="4967040" y="3862445"/>
            <a:ext cx="812800" cy="127793"/>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35F599A4-6A2B-42FE-17B0-F01F3587B715}"/>
              </a:ext>
            </a:extLst>
          </p:cNvPr>
          <p:cNvSpPr txBox="1"/>
          <p:nvPr/>
        </p:nvSpPr>
        <p:spPr>
          <a:xfrm rot="21320274">
            <a:off x="4581510" y="3640560"/>
            <a:ext cx="1968353" cy="187329"/>
          </a:xfrm>
          <a:prstGeom prst="rect">
            <a:avLst/>
          </a:prstGeom>
          <a:solidFill>
            <a:schemeClr val="bg1"/>
          </a:solidFill>
          <a:ln>
            <a:solidFill>
              <a:srgbClr val="0070C0"/>
            </a:solidFill>
          </a:ln>
        </p:spPr>
        <p:txBody>
          <a:bodyPr wrap="square" lIns="0" tIns="0" rIns="0" bIns="0" rtlCol="0" anchor="ctr">
            <a:normAutofit fontScale="85000" lnSpcReduction="20000"/>
          </a:bodyPr>
          <a:lstStyle/>
          <a:p>
            <a:pPr algn="ctr"/>
            <a:r>
              <a:rPr lang="en-US" altLang="ja-JP" dirty="0"/>
              <a:t>E</a:t>
            </a:r>
            <a:r>
              <a:rPr lang="en-US" dirty="0"/>
              <a:t>mployment Rising</a:t>
            </a:r>
            <a:r>
              <a:rPr lang="ja-JP" altLang="en-US" dirty="0">
                <a:latin typeface="Times New Roman" panose="02020603050405020304" pitchFamily="18" charset="0"/>
                <a:cs typeface="Times New Roman" panose="02020603050405020304" pitchFamily="18" charset="0"/>
              </a:rPr>
              <a:t> ↑</a:t>
            </a:r>
            <a:endParaRPr lang="en-US" dirty="0"/>
          </a:p>
        </p:txBody>
      </p:sp>
      <p:sp>
        <p:nvSpPr>
          <p:cNvPr id="33" name="TextBox 32">
            <a:extLst>
              <a:ext uri="{FF2B5EF4-FFF2-40B4-BE49-F238E27FC236}">
                <a16:creationId xmlns:a16="http://schemas.microsoft.com/office/drawing/2014/main" id="{96DA408A-054F-498B-3B7F-30385E588090}"/>
              </a:ext>
            </a:extLst>
          </p:cNvPr>
          <p:cNvSpPr txBox="1"/>
          <p:nvPr/>
        </p:nvSpPr>
        <p:spPr>
          <a:xfrm>
            <a:off x="7612136" y="3503929"/>
            <a:ext cx="3830154" cy="1477328"/>
          </a:xfrm>
          <a:prstGeom prst="rect">
            <a:avLst/>
          </a:prstGeom>
          <a:solidFill>
            <a:schemeClr val="accent1">
              <a:lumMod val="40000"/>
              <a:lumOff val="60000"/>
            </a:schemeClr>
          </a:solidFill>
          <a:ln>
            <a:solidFill>
              <a:schemeClr val="accent1"/>
            </a:solidFill>
          </a:ln>
        </p:spPr>
        <p:txBody>
          <a:bodyPr wrap="square" rtlCol="0">
            <a:spAutoFit/>
          </a:bodyPr>
          <a:lstStyle/>
          <a:p>
            <a:r>
              <a:rPr lang="en-US" altLang="ja-JP" b="1" u="sng" dirty="0"/>
              <a:t>Investigation Findings </a:t>
            </a:r>
          </a:p>
          <a:p>
            <a:r>
              <a:rPr lang="en-US" altLang="ja-JP" dirty="0"/>
              <a:t>From the selected industry sectors, the employment of construction &amp; healthcare, seem to be on the rise (excluding the impact of covid).</a:t>
            </a:r>
            <a:endParaRPr lang="en-US" dirty="0"/>
          </a:p>
        </p:txBody>
      </p:sp>
      <p:sp>
        <p:nvSpPr>
          <p:cNvPr id="4" name="Content Placeholder 6">
            <a:extLst>
              <a:ext uri="{FF2B5EF4-FFF2-40B4-BE49-F238E27FC236}">
                <a16:creationId xmlns:a16="http://schemas.microsoft.com/office/drawing/2014/main" id="{08A805F3-8CD5-B511-A489-D1323BCBEA39}"/>
              </a:ext>
            </a:extLst>
          </p:cNvPr>
          <p:cNvSpPr txBox="1">
            <a:spLocks/>
          </p:cNvSpPr>
          <p:nvPr/>
        </p:nvSpPr>
        <p:spPr bwMode="white">
          <a:xfrm>
            <a:off x="7612136" y="1282371"/>
            <a:ext cx="3975097" cy="2146629"/>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100"/>
              </a:spcBef>
              <a:buNone/>
            </a:pPr>
            <a:r>
              <a:rPr lang="en-US" sz="1900" b="1" u="sng" dirty="0">
                <a:solidFill>
                  <a:schemeClr val="tx1"/>
                </a:solidFill>
              </a:rPr>
              <a:t>Investigation</a:t>
            </a:r>
          </a:p>
          <a:p>
            <a:pPr>
              <a:lnSpc>
                <a:spcPct val="120000"/>
              </a:lnSpc>
              <a:spcBef>
                <a:spcPts val="100"/>
              </a:spcBef>
            </a:pPr>
            <a:r>
              <a:rPr lang="en-US" sz="1900" dirty="0">
                <a:solidFill>
                  <a:schemeClr val="tx1"/>
                </a:solidFill>
              </a:rPr>
              <a:t>Relation of unemployment to economic industries/sectors</a:t>
            </a:r>
          </a:p>
          <a:p>
            <a:pPr>
              <a:lnSpc>
                <a:spcPct val="120000"/>
              </a:lnSpc>
              <a:spcBef>
                <a:spcPts val="100"/>
              </a:spcBef>
            </a:pPr>
            <a:r>
              <a:rPr lang="en-US" sz="1900" dirty="0">
                <a:solidFill>
                  <a:schemeClr val="bg1">
                    <a:lumMod val="75000"/>
                  </a:schemeClr>
                </a:solidFill>
              </a:rPr>
              <a:t>Affect of education level on unemployment.</a:t>
            </a:r>
          </a:p>
        </p:txBody>
      </p:sp>
      <p:sp>
        <p:nvSpPr>
          <p:cNvPr id="6" name="Rectangle 5">
            <a:extLst>
              <a:ext uri="{FF2B5EF4-FFF2-40B4-BE49-F238E27FC236}">
                <a16:creationId xmlns:a16="http://schemas.microsoft.com/office/drawing/2014/main" id="{52C56876-3026-C56A-7178-593E53AC652D}"/>
              </a:ext>
            </a:extLst>
          </p:cNvPr>
          <p:cNvSpPr/>
          <p:nvPr/>
        </p:nvSpPr>
        <p:spPr>
          <a:xfrm>
            <a:off x="191420" y="6100345"/>
            <a:ext cx="11841829" cy="647700"/>
          </a:xfrm>
          <a:prstGeom prst="rect">
            <a:avLst/>
          </a:prstGeom>
          <a:solidFill>
            <a:schemeClr val="accent1"/>
          </a:solidFill>
        </p:spPr>
        <p:txBody>
          <a:bodyPr wrap="square" anchor="ctr" anchorCtr="0">
            <a:noAutofit/>
          </a:bodyPr>
          <a:lstStyle/>
          <a:p>
            <a:pPr algn="ctr">
              <a:lnSpc>
                <a:spcPct val="100000"/>
              </a:lnSpc>
              <a:spcBef>
                <a:spcPts val="1055"/>
              </a:spcBef>
            </a:pPr>
            <a:r>
              <a:rPr lang="en-US" sz="3000" dirty="0">
                <a:solidFill>
                  <a:schemeClr val="tx2"/>
                </a:solidFill>
                <a:latin typeface="+mj-lt"/>
              </a:rPr>
              <a:t>Highest employment growth areas are construction and healthcare.</a:t>
            </a:r>
          </a:p>
        </p:txBody>
      </p:sp>
      <p:sp>
        <p:nvSpPr>
          <p:cNvPr id="11" name="TextBox 10">
            <a:extLst>
              <a:ext uri="{FF2B5EF4-FFF2-40B4-BE49-F238E27FC236}">
                <a16:creationId xmlns:a16="http://schemas.microsoft.com/office/drawing/2014/main" id="{58AF3B6D-5265-AFB9-A266-5EDF8BEAC851}"/>
              </a:ext>
            </a:extLst>
          </p:cNvPr>
          <p:cNvSpPr txBox="1"/>
          <p:nvPr/>
        </p:nvSpPr>
        <p:spPr>
          <a:xfrm>
            <a:off x="2612227" y="1307322"/>
            <a:ext cx="2757979" cy="369332"/>
          </a:xfrm>
          <a:prstGeom prst="rect">
            <a:avLst/>
          </a:prstGeom>
          <a:solidFill>
            <a:schemeClr val="bg1"/>
          </a:solidFill>
        </p:spPr>
        <p:txBody>
          <a:bodyPr wrap="square" rtlCol="0">
            <a:spAutoFit/>
          </a:bodyPr>
          <a:lstStyle/>
          <a:p>
            <a:r>
              <a:rPr lang="en-US" dirty="0"/>
              <a:t>Employment by Industry</a:t>
            </a:r>
          </a:p>
        </p:txBody>
      </p:sp>
      <p:sp>
        <p:nvSpPr>
          <p:cNvPr id="12" name="TextBox 11">
            <a:extLst>
              <a:ext uri="{FF2B5EF4-FFF2-40B4-BE49-F238E27FC236}">
                <a16:creationId xmlns:a16="http://schemas.microsoft.com/office/drawing/2014/main" id="{C31DC97D-4C22-5195-B272-D1CEFE0812B2}"/>
              </a:ext>
            </a:extLst>
          </p:cNvPr>
          <p:cNvSpPr txBox="1"/>
          <p:nvPr/>
        </p:nvSpPr>
        <p:spPr>
          <a:xfrm rot="16200000">
            <a:off x="-433925" y="3076388"/>
            <a:ext cx="2757979" cy="369332"/>
          </a:xfrm>
          <a:prstGeom prst="rect">
            <a:avLst/>
          </a:prstGeom>
          <a:solidFill>
            <a:schemeClr val="bg1"/>
          </a:solidFill>
        </p:spPr>
        <p:txBody>
          <a:bodyPr wrap="square" rtlCol="0">
            <a:spAutoFit/>
          </a:bodyPr>
          <a:lstStyle/>
          <a:p>
            <a:pPr algn="ctr"/>
            <a:r>
              <a:rPr lang="en-US" dirty="0"/>
              <a:t># of Employment</a:t>
            </a:r>
          </a:p>
        </p:txBody>
      </p:sp>
    </p:spTree>
    <p:extLst>
      <p:ext uri="{BB962C8B-B14F-4D97-AF65-F5344CB8AC3E}">
        <p14:creationId xmlns:p14="http://schemas.microsoft.com/office/powerpoint/2010/main" val="131005084"/>
      </p:ext>
    </p:extLst>
  </p:cSld>
  <p:clrMapOvr>
    <a:masterClrMapping/>
  </p:clrMapOvr>
</p:sld>
</file>

<file path=ppt/theme/theme1.xml><?xml version="1.0" encoding="utf-8"?>
<a:theme xmlns:a="http://schemas.openxmlformats.org/drawingml/2006/main" name="Office Theme">
  <a:themeElements>
    <a:clrScheme name="Custom 30">
      <a:dk1>
        <a:sysClr val="windowText" lastClr="000000"/>
      </a:dk1>
      <a:lt1>
        <a:sysClr val="window" lastClr="FFFFFF"/>
      </a:lt1>
      <a:dk2>
        <a:srgbClr val="00292E"/>
      </a:dk2>
      <a:lt2>
        <a:srgbClr val="64B2C1"/>
      </a:lt2>
      <a:accent1>
        <a:srgbClr val="F0CDA1"/>
      </a:accent1>
      <a:accent2>
        <a:srgbClr val="107082"/>
      </a:accent2>
      <a:accent3>
        <a:srgbClr val="054854"/>
      </a:accent3>
      <a:accent4>
        <a:srgbClr val="00AEEF"/>
      </a:accent4>
      <a:accent5>
        <a:srgbClr val="F99927"/>
      </a:accent5>
      <a:accent6>
        <a:srgbClr val="EC7216"/>
      </a:accent6>
      <a:hlink>
        <a:srgbClr val="000000"/>
      </a:hlink>
      <a:folHlink>
        <a:srgbClr val="000000"/>
      </a:folHlink>
    </a:clrScheme>
    <a:fontScheme name="Custom 25">
      <a:majorFont>
        <a:latin typeface="Gill Sans MT"/>
        <a:ea typeface=""/>
        <a:cs typeface=""/>
      </a:majorFont>
      <a:minorFont>
        <a:latin typeface="Arial "/>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TM23188392_Professional services pitch deck_SL_V1.potx" id="{A16A60D7-542B-43C6-BB27-7BA8168B4019}" vid="{8C6CFC53-4DED-4518-8264-5814B6A3711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71946EF-A3EA-4ECB-8D9A-56C36FFF4075}">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FFDD087A-3273-4D74-8700-4C8E2BE507D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2DAF9E5-DED4-4A50-A81B-4CC218A03F2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Professional services pitch deck</Template>
  <TotalTime>185</TotalTime>
  <Words>1825</Words>
  <Application>Microsoft Office PowerPoint</Application>
  <PresentationFormat>Widescreen</PresentationFormat>
  <Paragraphs>361</Paragraphs>
  <Slides>25</Slides>
  <Notes>17</Notes>
  <HiddenSlides>9</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25</vt:i4>
      </vt:variant>
    </vt:vector>
  </HeadingPairs>
  <TitlesOfParts>
    <vt:vector size="32" baseType="lpstr">
      <vt:lpstr>Arial </vt:lpstr>
      <vt:lpstr>Arial</vt:lpstr>
      <vt:lpstr>Calibri</vt:lpstr>
      <vt:lpstr>Courier New</vt:lpstr>
      <vt:lpstr>Gill Sans MT</vt:lpstr>
      <vt:lpstr>Times New Roman</vt:lpstr>
      <vt:lpstr>Office Theme</vt:lpstr>
      <vt:lpstr>Unemployment  Data Analysis</vt:lpstr>
      <vt:lpstr>Executive Summary</vt:lpstr>
      <vt:lpstr>Approach : Data Sourcing and Project Goals</vt:lpstr>
      <vt:lpstr>Areas Of Investigation</vt:lpstr>
      <vt:lpstr>Areas Of Investigation</vt:lpstr>
      <vt:lpstr>AI Impact in the Labor Market  </vt:lpstr>
      <vt:lpstr>US in the World: A Global Perspective on AI Jobs</vt:lpstr>
      <vt:lpstr>Areas Of Investigation</vt:lpstr>
      <vt:lpstr>General Trends- Employment by Industry</vt:lpstr>
      <vt:lpstr>General Trends- Unemployment by Race/Ethnicity</vt:lpstr>
      <vt:lpstr>General Trends- Unemployment Rate by Education</vt:lpstr>
      <vt:lpstr>Areas Of Investigation</vt:lpstr>
      <vt:lpstr>Impact of COVID-19 on Unemployment (1/2)</vt:lpstr>
      <vt:lpstr>Impact of COVID-19 on Unemployment (2/2)</vt:lpstr>
      <vt:lpstr>Areas Of Investigation – Summary</vt:lpstr>
      <vt:lpstr>Future Investigation Areas</vt:lpstr>
      <vt:lpstr>Artificial Intelligence – Jobs by State</vt:lpstr>
      <vt:lpstr>Artificial Intelligence – Jobs by Country</vt:lpstr>
      <vt:lpstr>Artificial Intelligence – Jobs by Skills</vt:lpstr>
      <vt:lpstr>THE MARKET: Lorem ipsum dolor sit amet</vt:lpstr>
      <vt:lpstr>REVENUE MODEL</vt:lpstr>
      <vt:lpstr>SALES FORECAST</vt:lpstr>
      <vt:lpstr>THE TEAM</vt:lpstr>
      <vt:lpstr>REQUIRED FUNDING</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Michael Bollinger</dc:creator>
  <cp:lastModifiedBy>Michael Bollinger</cp:lastModifiedBy>
  <cp:revision>7</cp:revision>
  <dcterms:created xsi:type="dcterms:W3CDTF">2025-01-16T02:04:23Z</dcterms:created>
  <dcterms:modified xsi:type="dcterms:W3CDTF">2025-01-28T00:13:10Z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